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Montserrat"/>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Montserrat-bold.fntdata"/><Relationship Id="rId96" Type="http://schemas.openxmlformats.org/officeDocument/2006/relationships/font" Target="fonts/Montserrat-regular.fntdata"/><Relationship Id="rId11" Type="http://schemas.openxmlformats.org/officeDocument/2006/relationships/slide" Target="slides/slide6.xml"/><Relationship Id="rId99" Type="http://schemas.openxmlformats.org/officeDocument/2006/relationships/font" Target="fonts/Montserrat-boldItalic.fntdata"/><Relationship Id="rId10" Type="http://schemas.openxmlformats.org/officeDocument/2006/relationships/slide" Target="slides/slide5.xml"/><Relationship Id="rId98"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ontiersin.org/journals/psychology/articles/10.3389/fpsyg.2014.00668/ful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ontiersin.org/journals/psychology/articles/10.3389/fpsyg.2014.00668/ful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12.11970" TargetMode="External"/><Relationship Id="rId3" Type="http://schemas.openxmlformats.org/officeDocument/2006/relationships/hyperlink" Target="https://www.frontiersin.org/journals/psychology/articles/10.3389/fpsyg.2014.00668/ful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12.11970" TargetMode="External"/><Relationship Id="rId3" Type="http://schemas.openxmlformats.org/officeDocument/2006/relationships/hyperlink" Target="https://link.springer.com/article/10.1007/s43546-021-00103-3"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12.11970" TargetMode="External"/><Relationship Id="rId3" Type="http://schemas.openxmlformats.org/officeDocument/2006/relationships/hyperlink" Target="https://link.springer.com/article/10.1007/s43546-021-00103-3"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cn.studentorg.berkeley.edu/pdfs/papers/computation_and_cognition_AGEC.pdf" TargetMode="External"/><Relationship Id="rId3" Type="http://schemas.openxmlformats.org/officeDocument/2006/relationships/hyperlink" Target="https://www.ai.rug.nl/~mwiering/GROUP/ARTICLES/Exploration_QLearning.pdf"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rect.mit.edu/neco/article/35/5/807/115249/Reward-Maximization-Through-Discrete-Active" TargetMode="External"/><Relationship Id="rId3" Type="http://schemas.openxmlformats.org/officeDocument/2006/relationships/hyperlink" Target="https://doi.org/10.1038/s42003-021-02994-2" TargetMode="External"/><Relationship Id="rId4" Type="http://schemas.openxmlformats.org/officeDocument/2006/relationships/hyperlink" Target="https://doi.org/10.1016/j.tics.2023.09.005%5B2" TargetMode="External"/><Relationship Id="rId5" Type="http://schemas.openxmlformats.org/officeDocument/2006/relationships/hyperlink" Target="https://arxiv.org/abs/2311.10215" TargetMode="External"/><Relationship Id="rId6" Type="http://schemas.openxmlformats.org/officeDocument/2006/relationships/hyperlink" Target="https://doi.org/10.1002/sdr.1761"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07/s11577-024-00936-4" TargetMode="External"/><Relationship Id="rId3" Type="http://schemas.openxmlformats.org/officeDocument/2006/relationships/hyperlink" Target="https://doi.org/10.1016/j.neubiorev.2020.12.010"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38/s41598-021-89047-0"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3389/fnbeh.2021.647732"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rect.mit.edu/books/oa-monograph/5299/Active-InferenceThe-Free-Energy-Principle-in-Mind" TargetMode="External"/><Relationship Id="rId3" Type="http://schemas.openxmlformats.org/officeDocument/2006/relationships/hyperlink" Target="https://doi.org/10.21105/joss.04098%5B2"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pa.org/news/podcasts/speaking-of-psychology/brain-myth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springer.com/article/10.1007/s43546-021-00103-3" TargetMode="External"/><Relationship Id="rId3" Type="http://schemas.openxmlformats.org/officeDocument/2006/relationships/hyperlink" Target="https://arxiv.org/pdf/2312.11970"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springer.com/article/10.1007/s43546-021-00103-3" TargetMode="External"/><Relationship Id="rId3" Type="http://schemas.openxmlformats.org/officeDocument/2006/relationships/hyperlink" Target="https://arxiv.org/pdf/2312.11970"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rect.mit.edu/neco/article-abstract/33/3/713/97487/Sophisticated-Inference"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rect.mit.edu/neco/article-abstract/33/3/713/97487/Sophisticated-Inference"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rect.mit.edu/neco/article-abstract/33/3/713/97487/Sophisticated-Inferenc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tlogoweb.org/web?url=https%3A%2F%2Fmodelingcommons.org%3A443%2Fbrowse%2F5219%2Fmodel_contents&amp;name=Problem+Solving+in+Networks"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tlogoweb.org/web?url=https%3A%2F%2Fmodelingcommons.org%3A443%2Fbrowse%2F5219%2Fmodel_contents&amp;name=Problem+Solving+in+Networks"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tlogoweb.org/web?url=https%3A%2F%2Fmodelingcommons.org%3A443%2Fbrowse%2F5219%2Fmodel_contents&amp;name=Problem+Solving+in+Networks"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tlogoweb.org/web?url=https%3A%2F%2Fmodelingcommons.org%3A443%2Fbrowse%2F5219%2Fmodel_contents&amp;name=Problem+Solving+in+Networks"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Textbook figures: </a:t>
            </a:r>
            <a:endParaRPr/>
          </a:p>
          <a:p>
            <a:pPr indent="0" lvl="0" marL="0" rtl="0" algn="l">
              <a:spcBef>
                <a:spcPts val="0"/>
              </a:spcBef>
              <a:spcAft>
                <a:spcPts val="0"/>
              </a:spcAft>
              <a:buNone/>
            </a:pPr>
            <a:r>
              <a:rPr lang="en"/>
              <a:t>https://coda.io/d/ActInf-Textbook-Group_d4CkUI-iA_K/Figures_su1bB#Figure_tu1fA/r25</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94fddaef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94fddaef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 the simplicity-complexity trade-off in mind, advances have been made to make agents more cognitively complex…</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(Conte et. al, 2014) </a:t>
            </a:r>
            <a:r>
              <a:rPr lang="en" u="sng">
                <a:solidFill>
                  <a:schemeClr val="hlink"/>
                </a:solidFill>
                <a:hlinkClick r:id="rId2"/>
              </a:rPr>
              <a:t>https://www.frontiersin.org/journals/psychology/articles/10.3389/fpsyg.2014.00668/full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generative power of ABM is found to have been underexploited, as the pressure for simple recipes has prevailed and shadowed the application of rich cognitive models”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“Through Google or Yahoo we may trace people's habits, moods, investment decisions, political views, risk propensity and attitudes toward culture, education and migration. Based on this information, we may drive production, capital movements, business strategies, political decisions, and international cooperation. But we will not be able to suggest effective plans for modifying such behaviors and the underlying mental states, unless we understand the mental dynamics and how this interacts with the social dynamics, and model the cognitive mechanisms that respond to external influence and rule behavioral change. In absence of such theory and model, we will not get to the core of hard problems”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 the circuit may be completely different: agents may resist pressure to change opinions despite contrasting evidence for reasons of cognitive dissonance. The more the contrasting evidence they gather, the higher the dissonance. To reduce it, they try to ignore evidence that is less costly than change opinion, which imply dropping the previous commitment and making a new one.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a84999e0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a84999e0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(Conte et. al, 2014) </a:t>
            </a:r>
            <a:r>
              <a:rPr lang="en" u="sng">
                <a:solidFill>
                  <a:schemeClr val="hlink"/>
                </a:solidFill>
                <a:hlinkClick r:id="rId2"/>
              </a:rPr>
              <a:t>https://www.frontiersin.org/journals/psychology/articles/10.3389/fpsyg.2014.00668/full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generative power of ABM is found to have been underexploited, as the pressure for simple recipes has prevailed and shadowed the application of rich cognitive models”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“Through Google or Yahoo we may trace people's habits, moods, investment decisions, political views, risk propensity and attitudes toward culture, education and migration. Based on this information, we may drive production, capital movements, business strategies, political decisions, and international cooperation. But we will not be able to suggest effective plans for modifying such behaviors and the underlying mental states, unless we understand the mental dynamics and how this interacts with the social dynamics, and model the cognitive mechanisms that respond to external influence and rule behavioral change. In absence of such theory and model, we will not get to the core of hard problems”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 the circuit may be completely different: agents may resist pressure to change opinions despite contrasting evidence for reasons of cognitive dissonance. The more the contrasting evidence they gather, the higher the dissonance. To reduce it, they try to ignore evidence that is less costly than change opinion, which imply dropping the previous commitment and making a new one.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4e7a5dfe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74e7a5dfe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With the simplicity-complexity trade-off in mind, advances have been made to make agents more cognitively complex. Here are some comparisons between traditional and cognitive agents…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(Gao et. al, 2023) </a:t>
            </a:r>
            <a:r>
              <a:rPr lang="en" u="sng">
                <a:solidFill>
                  <a:schemeClr val="hlink"/>
                </a:solidFill>
                <a:hlinkClick r:id="rId2"/>
              </a:rPr>
              <a:t>https://arxiv.org/pdf/2312.11970</a:t>
            </a:r>
            <a:endParaRPr>
              <a:solidFill>
                <a:schemeClr val="dk1"/>
              </a:solidFill>
            </a:endParaRPr>
          </a:p>
          <a:p>
            <a:pPr indent="0" lvl="0" marL="0" rtl="0" algn="l">
              <a:spcBef>
                <a:spcPts val="0"/>
              </a:spcBef>
              <a:spcAft>
                <a:spcPts val="0"/>
              </a:spcAft>
              <a:buNone/>
            </a:pPr>
            <a:r>
              <a:rPr lang="en">
                <a:solidFill>
                  <a:schemeClr val="dk1"/>
                </a:solidFill>
              </a:rPr>
              <a:t>section 2.1.2: Agent capability: key terms+definitions for </a:t>
            </a:r>
            <a:r>
              <a:rPr b="1" lang="en">
                <a:solidFill>
                  <a:schemeClr val="dk1"/>
                </a:solidFill>
              </a:rPr>
              <a:t>Autonomy, Social ability, reactivity,, pro-activeness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(Conte et. al, 2014) </a:t>
            </a:r>
            <a:r>
              <a:rPr lang="en" u="sng">
                <a:solidFill>
                  <a:schemeClr val="hlink"/>
                </a:solidFill>
                <a:hlinkClick r:id="rId3"/>
              </a:rPr>
              <a:t>https://www.frontiersin.org/journals/psychology/articles/10.3389/fpsyg.2014.00668/full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generative power of ABM is found to have been underexploited, as the pressure for simple recipes has prevailed and shadowed the application of rich cognitive models”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“Through Google or Yahoo we may trace people's habits, moods, investment decisions, political views, risk propensity and attitudes toward culture, education and migration. Based on this information, we may drive production, capital movements, business strategies, political decisions, and international cooperation. But we will not be able to suggest effective plans for modifying such behaviors and the underlying mental states, unless we understand the mental dynamics and how this interacts with the social dynamics, and model the cognitive mechanisms that respond to external influence and rule behavioral change. In absence of such theory and model, we will not get to the core of hard problems”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 the circuit may be completely different: agents may resist pressure to change opinions despite contrasting evidence for reasons of cognitive dissonance. The more the contrasting evidence they gather, the higher the dissonance. To reduce it, they try to ignore evidence that is less costly than change opinion, which imply dropping the previous commitment and making a new one.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4e7a5dfe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74e7a5dfe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Key mechanisms and characteristics of cognitive agents can be described as follows…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(Gao et. al, 2023) </a:t>
            </a:r>
            <a:r>
              <a:rPr lang="en" u="sng">
                <a:solidFill>
                  <a:schemeClr val="hlink"/>
                </a:solidFill>
                <a:hlinkClick r:id="rId2"/>
              </a:rPr>
              <a:t>https://arxiv.org/pdf/2312.11970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pp. 2-3: key terms (agent/environ, agent traits like autonomy)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(Steinbacher et. al, 2021)</a:t>
            </a:r>
            <a:r>
              <a:rPr lang="en" u="sng">
                <a:solidFill>
                  <a:schemeClr val="hlink"/>
                </a:solidFill>
                <a:hlinkClick r:id="rId3"/>
              </a:rPr>
              <a:t>https://link.springer.com/article/10.1007/s43546-021-00103-3</a:t>
            </a:r>
            <a:endParaRPr/>
          </a:p>
          <a:p>
            <a:pPr indent="0" lvl="0" marL="0" rtl="0" algn="l">
              <a:spcBef>
                <a:spcPts val="0"/>
              </a:spcBef>
              <a:spcAft>
                <a:spcPts val="0"/>
              </a:spcAft>
              <a:buNone/>
            </a:pPr>
            <a:r>
              <a:rPr lang="en"/>
              <a:t>pp. 98-99: key terms (agent/environ, micro to macro)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a84999e0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ea84999e0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presents a kind of paradigm shift in how we conceptualize agent-based models…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what happens when we apply cognitive models to agent-based modeling?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(Gao et. al, 2023) </a:t>
            </a:r>
            <a:r>
              <a:rPr lang="en" u="sng">
                <a:solidFill>
                  <a:schemeClr val="hlink"/>
                </a:solidFill>
                <a:hlinkClick r:id="rId2"/>
              </a:rPr>
              <a:t>https://arxiv.org/pdf/2312.11970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pp. 2-3: key terms (agent/environ, agent traits like autonomy)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(Steinbacher et. al, 2021)</a:t>
            </a:r>
            <a:r>
              <a:rPr lang="en" u="sng">
                <a:solidFill>
                  <a:schemeClr val="hlink"/>
                </a:solidFill>
                <a:hlinkClick r:id="rId3"/>
              </a:rPr>
              <a:t>https://link.springer.com/article/10.1007/s43546-021-00103-3</a:t>
            </a:r>
            <a:endParaRPr/>
          </a:p>
          <a:p>
            <a:pPr indent="0" lvl="0" marL="0" rtl="0" algn="l">
              <a:spcBef>
                <a:spcPts val="0"/>
              </a:spcBef>
              <a:spcAft>
                <a:spcPts val="0"/>
              </a:spcAft>
              <a:buNone/>
            </a:pPr>
            <a:r>
              <a:rPr lang="en"/>
              <a:t>pp. 98-99: key terms (agent/environ, micro to macro)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9c163a51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9c163a51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94fddaef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94fddaef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Richard S Sutton and Andrew G Barto. Reinforcement learning: An introduction. MIT Press, Cambridge, 2018.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Emmert-Streib, F., &amp; Dehmer, M. (2022). Taxonomy of machine learning paradigms: A data-centric perspective. WIREs Data Mining and Knowledge Discovery, 12(5), e1470.</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9c163a51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e9c163a51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Meng, L., Gorbet, R., &amp; Kulić, D. (2021). Memory-based Deep Reinforcement Learning for POMDPs. arXiv preprint arXiv:2102.12344.</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76a9260c1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76a9260c1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Collins 2019, “Reinforcement learning: bringing together computation and cognition” (-&gt; </a:t>
            </a:r>
            <a:r>
              <a:rPr lang="en" u="sng">
                <a:solidFill>
                  <a:schemeClr val="hlink"/>
                </a:solidFill>
                <a:hlinkClick r:id="rId2"/>
              </a:rPr>
              <a:t>https://ccn.studentorg.berkeley.edu/pdfs/papers/computation_and_cognition_AGEC.pdf</a:t>
            </a:r>
            <a:r>
              <a:rPr lang="en"/>
              <a:t>)</a:t>
            </a:r>
            <a:endParaRPr/>
          </a:p>
          <a:p>
            <a:pPr indent="-298450" lvl="0" marL="457200" rtl="0" algn="l">
              <a:spcBef>
                <a:spcPts val="0"/>
              </a:spcBef>
              <a:spcAft>
                <a:spcPts val="0"/>
              </a:spcAft>
              <a:buSzPts val="1100"/>
              <a:buChar char="-"/>
            </a:pPr>
            <a:r>
              <a:rPr lang="en"/>
              <a:t>cites Sutton RS, Barto AG: </a:t>
            </a:r>
            <a:r>
              <a:rPr i="1" lang="en"/>
              <a:t>Reinforcement Learning. </a:t>
            </a:r>
            <a:r>
              <a:rPr lang="en"/>
              <a:t>MIT Press; 1998: :RL is a ‘class of algorithms [which] attempt to maximize a specific cost function…</a:t>
            </a:r>
            <a:endParaRPr/>
          </a:p>
          <a:p>
            <a:pPr indent="-298450" lvl="0" marL="457200" rtl="0" algn="l">
              <a:spcBef>
                <a:spcPts val="0"/>
              </a:spcBef>
              <a:spcAft>
                <a:spcPts val="0"/>
              </a:spcAft>
              <a:buSzPts val="1100"/>
              <a:buChar char="-"/>
            </a:pPr>
            <a:r>
              <a:rPr lang="en"/>
              <a:t>relation to pavlov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Tijsma et. al, Comparing Exploration Strategies for Q-learning in Random Stochastic Mazes, 2016 (published by IEEE, also at </a:t>
            </a:r>
            <a:r>
              <a:rPr lang="en" u="sng">
                <a:solidFill>
                  <a:schemeClr val="hlink"/>
                </a:solidFill>
                <a:hlinkClick r:id="rId3"/>
              </a:rPr>
              <a:t>https://www.ai.rug.nl/~mwiering/GROUP/ARTICLES/Exploration_QLearning.pdf</a:t>
            </a:r>
            <a:r>
              <a:rPr lang="en"/>
              <a:t>) </a:t>
            </a:r>
            <a:endParaRPr/>
          </a:p>
          <a:p>
            <a:pPr indent="-298450" lvl="0" marL="457200" rtl="0" algn="l">
              <a:spcBef>
                <a:spcPts val="0"/>
              </a:spcBef>
              <a:spcAft>
                <a:spcPts val="0"/>
              </a:spcAft>
              <a:buSzPts val="1100"/>
              <a:buChar char="-"/>
            </a:pPr>
            <a:r>
              <a:rPr lang="en"/>
              <a:t>“Too much exploration yields a lower accumulated reward, while too much exploitation can lead to the agent being stuck in a local optimum. This problem is known as the exploration/exploitation dilemma [3]–[5]. Because exploration may waste time exploring an irrelevant part of the environment, exploitation must happen simultaneously. One of the most widely used exploration strategies is -greedy [6]. The advantage of this strategy is that it is not dependent on specific data such as counters [7] and as an allround exploration strategy, epsilon-greedy is often hard to beat [8].”</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9c163a5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e9c163a5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Parr, T., Pezzulo, G., &amp; Friston, K. J. (2022). Active inference: The free energy principle in mind, brain, and behavior. The MIT Press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Friston, K. (2009). “The free-energy principle: a rough guide to the brain?” Trends in Cognitive Sciences 13(7): 293–301.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Pezzulo, G., Rigoli, F., &amp; Friston, K. (2015). Active Inference, homeostatic regulation and adaptive behavioural control. Progress in Neurobiology, 134, 17-35.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(Sajid et. al, 2021): Active Inference: Demystified and Compared, </a:t>
            </a:r>
            <a:r>
              <a:rPr i="1" lang="en"/>
              <a:t>Neural Computation</a:t>
            </a:r>
            <a:r>
              <a:rPr lang="en"/>
              <a:t>, MIT Press, 2021.</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76a9260c1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76a9260c1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9c163a5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9c163a5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Parr, T., Pezzulo, G., &amp; Friston, K. J. (2022). Active inference: The free energy principle in mind, brain, and behavior. The MIT Press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(Sajid et. al, 2021): Active Inference: Demystified and Compared, </a:t>
            </a:r>
            <a:r>
              <a:rPr i="1" lang="en"/>
              <a:t>Neural Computation</a:t>
            </a:r>
            <a:r>
              <a:rPr lang="en"/>
              <a:t>, MIT Press, 2021.</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76a9260c1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76a9260c1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(Sajid et. al, 2021): Active Inference: Demystified and Compared, </a:t>
            </a:r>
            <a:r>
              <a:rPr i="1" lang="en"/>
              <a:t>Neural Computation</a:t>
            </a:r>
            <a:r>
              <a:rPr lang="en"/>
              <a:t>, MIT Press, 2021.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Paul et. al, 2022. “Active Inference for Stochastic Control,” in</a:t>
            </a:r>
            <a:r>
              <a:rPr i="1" lang="en"/>
              <a:t> Machine Learning and Principles and Practice of Knowledge Discovery in Databases</a:t>
            </a:r>
            <a:r>
              <a:rPr lang="en"/>
              <a:t>, Springer International Publishing.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4e7a5dfea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74e7a5dfe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Firston, textbook, pp.24-25</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76a9260c1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76a9260c1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Firston, 2022, pp.24-25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Bruineberg, J., E. Rietveld, T. Parr, L. van Maanen, and K. J. Friston (2018). “Freeenergy minimization in joint agent-environment systems: a niche construction perspective.” Journal of Theoretical Biology 455: 161–178</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6a9260c1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76a9260c1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Lancelot Da Costa, Noor Sajid, Thomas Parr, Karl Friston, Ryan Smith; Reward Maximization Through Discrete Active Inference. Neural Comput 2023; 35 (5): 807–852. doi: https://doi.org/10.1162/neco_a_01574</a:t>
            </a:r>
            <a:endParaRPr/>
          </a:p>
          <a:p>
            <a:pPr indent="0" lvl="0" marL="0" rtl="0" algn="l">
              <a:spcBef>
                <a:spcPts val="0"/>
              </a:spcBef>
              <a:spcAft>
                <a:spcPts val="0"/>
              </a:spcAft>
              <a:buNone/>
            </a:pPr>
            <a:r>
              <a:rPr lang="en"/>
              <a:t>(Da Costa et. al, 2023) </a:t>
            </a:r>
            <a:r>
              <a:rPr lang="en" u="sng">
                <a:solidFill>
                  <a:schemeClr val="hlink"/>
                </a:solidFill>
                <a:hlinkClick r:id="rId2"/>
              </a:rPr>
              <a:t>https://direct.mit.edu/neco/article/35/5/807/115249/Reward-Maximization-Through-Discrete-Active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Isomura, T., Shimazaki, H. &amp; Friston, K.J. Canonical neural networks perform active inference. Commun Biol 5, 55 (2022). </a:t>
            </a:r>
            <a:r>
              <a:rPr lang="en" u="sng">
                <a:solidFill>
                  <a:schemeClr val="hlink"/>
                </a:solidFill>
                <a:hlinkClick r:id="rId3"/>
              </a:rPr>
              <a:t>https://doi.org/10.1038/s42003-021-02994-2</a:t>
            </a:r>
            <a:endParaRPr/>
          </a:p>
          <a:p>
            <a:pPr indent="0" lvl="0" marL="0" rtl="0" algn="l">
              <a:spcBef>
                <a:spcPts val="0"/>
              </a:spcBef>
              <a:spcAft>
                <a:spcPts val="0"/>
              </a:spcAft>
              <a:buNone/>
            </a:pPr>
            <a:r>
              <a:rPr lang="en"/>
              <a:t>Isomura, T., Kotani, K., Jimbo, Y. et al. Experimental validation of the free-energy principle with in vitro neural networks. Nat Commun 14, 4547 (2023).</a:t>
            </a:r>
            <a:endParaRPr/>
          </a:p>
          <a:p>
            <a:pPr indent="0" lvl="0" marL="0" rtl="0" algn="l">
              <a:spcBef>
                <a:spcPts val="0"/>
              </a:spcBef>
              <a:spcAft>
                <a:spcPts val="0"/>
              </a:spcAft>
              <a:buNone/>
            </a:pPr>
            <a:r>
              <a:rPr lang="en"/>
              <a:t>“The Neural Correlates of Ambiguity and Risk In Human Decision-Making Under an Active Inference Framework” https://elifesciences.org/reviewed-preprints/92892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Friston, K., Ramstead, M. J. D., &amp; Constant, A. (2023). Generating meaning: active inference and the scope and limits of passive AI. Trends in Cognitive Sciences, 27(12), 1129-1143. </a:t>
            </a:r>
            <a:r>
              <a:rPr lang="en" u="sng">
                <a:solidFill>
                  <a:schemeClr val="hlink"/>
                </a:solidFill>
                <a:hlinkClick r:id="rId4"/>
              </a:rPr>
              <a:t>https://doi.org/10.1016/j.tics.2023.09.005[2</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Kulveit, J., Christensen, B., &amp; Krueger, J. (2023). Predictive Minds: LLMs As Atypical Active Inference Agents. arXiv:2311.10215. </a:t>
            </a:r>
            <a:r>
              <a:rPr lang="en" u="sng">
                <a:solidFill>
                  <a:schemeClr val="hlink"/>
                </a:solidFill>
                <a:hlinkClick r:id="rId5"/>
              </a:rPr>
              <a:t>https://arxiv.org/abs/2311.10215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Ghaffarzadegan, N., Majumdar, A., Williams, R., &amp; Hosseinichimeh, N. (2024). Generative agent‐based modeling: an introduction and tutorial. System Dynamics Review. </a:t>
            </a:r>
            <a:r>
              <a:rPr lang="en" u="sng">
                <a:solidFill>
                  <a:schemeClr val="hlink"/>
                </a:solidFill>
                <a:hlinkClick r:id="rId6"/>
              </a:rPr>
              <a:t>https://doi.org/10.1002/sdr.1761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“Understanding, Explanation, and Active Inference” (Parr et. al, 2021). https://www.frontiersin.org/journals/systems-neuroscience/articles/10.3389/fnsys.2021.772641/full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76a9260c1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76a9260c1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Barrett, L. F. (2017). The theory of constructed emotion: an active inference account of interoception and categorization. Social Cognitive and Affective Neuroscience, 12(1), 1-23. https://doi.org/10.1093/scan/nsw154</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Cheadle, J.E., Davidson-Turner, K.J. &amp; Goosby, B.J. Active Inference and Social Actors: Towards a Neuro-Bio-Social Theory of Brains and Bodies in Their Worlds. Köln Z Soziol (2024). </a:t>
            </a:r>
            <a:r>
              <a:rPr lang="en" u="sng">
                <a:solidFill>
                  <a:schemeClr val="hlink"/>
                </a:solidFill>
                <a:hlinkClick r:id="rId2"/>
              </a:rPr>
              <a:t>https://doi.org/10.1007/s11577-024-00936-4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Friston, K. J., Parr, T., &amp; de Vries, B. (2021). Generative models, linguistic communication and active inference. Neuroscience &amp; Biobehavioral Reviews, 125, 88-118. </a:t>
            </a:r>
            <a:r>
              <a:rPr lang="en" u="sng">
                <a:solidFill>
                  <a:schemeClr val="hlink"/>
                </a:solidFill>
                <a:hlinkClick r:id="rId3"/>
              </a:rPr>
              <a:t>https://doi.org/10.1016/j.neubiorev.2020.12.010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ea84999e0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ea84999e0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Smith, R., Moutoussis, M. &amp; Bilek, E. Simulating the computational mechanisms of cognitive and behavioral psychotherapeutic interventions: insights from active inference. Sci Rep 11, 10128 (2021). </a:t>
            </a:r>
            <a:r>
              <a:rPr lang="en" u="sng">
                <a:solidFill>
                  <a:schemeClr val="hlink"/>
                </a:solidFill>
                <a:hlinkClick r:id="rId2"/>
              </a:rPr>
              <a:t>https://doi.org/10.1038/s41598-021-89047-0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Samuel Taylor, Claire A. Lavalley, Navid Hakimi, Jennifer L. Stewart, Maria Ironside, Haixia Zheng, Evan White, Salvador Guinjoan, Martin P. Paulus, Ryan Smith. Active learning impairments in substance use disorders when resolving the explore-exploit dilemma: A replication and extension of previous computational modeling results, Drug and Alcohol Dependence, Volume 252, 2023, https://doi.org/10.1016/j.drugalcdep.2023.110945.</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6a9260c1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6a9260c1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Wakayama, S., Ito, K., &amp; Kinugawa, J. (2023). Active Inference for Autonomous Decision-Making with Contextual Multi-Armed Bandits. arXiv preprint arXiv:2209.09185.</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Hesp, C., Smith, R., Allen, M., Friston, K., &amp; Ramstead, M. (2021). Deeply Felt Affect: The Emergence of Valence in Deep Active Inference. Neural Computation, 33(2), 398-446.</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Maisto, D., Friston, K., &amp; Pezzulo, G. (2022). Interactive inference: a multi-agent model of cooperative joint actions. arXiv preprint arXiv:2210.13113.</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a84999e0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ea84999e0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Friedman, D. A., Tschantz, A., Ramstead, M. J. D., Friston, K., &amp; Constant, A. (2021). Active inferants: An active inference framework for ant colony behavior. Frontiers in Behavioral Neuroscience, 15, Article 647732. </a:t>
            </a:r>
            <a:r>
              <a:rPr lang="en" u="sng">
                <a:solidFill>
                  <a:schemeClr val="hlink"/>
                </a:solidFill>
                <a:hlinkClick r:id="rId2"/>
              </a:rPr>
              <a:t>https://doi.org/10.3389/fnbeh.2021.647732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Albarracin M, Demekas D, Ramstead MJD, Heins C. Epistemic Communities under Active Inference. Entropy. 2022; 24(4):476. https://doi.org/10.3390/e24040476</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76a9260c1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76a9260c1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Parr, T., Pezzulo, G., &amp; Friston, K. J. (2022). Active Inference: The Free Energy Principle in Mind, Brain, and Behavior. MIT Press. </a:t>
            </a:r>
            <a:r>
              <a:rPr lang="en" u="sng">
                <a:solidFill>
                  <a:schemeClr val="hlink"/>
                </a:solidFill>
                <a:hlinkClick r:id="rId2"/>
              </a:rPr>
              <a:t>https://direct.mit.edu/books/oa-monograph/5299/Active-InferenceThe-Free-Energy-Principle-in-Mind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Smith, R., Schwartenbeck, P., Parr, T., &amp; Friston, K. J. (2022). A step-by-step tutorial on active inference and its application to empirical data. Journal of Mathematical Psychology, 107, 102632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Namjoshi, Sanjeev (forthcoming). </a:t>
            </a:r>
            <a:r>
              <a:rPr i="1" lang="en"/>
              <a:t>The Fundamentals of Active Inference</a:t>
            </a:r>
            <a:r>
              <a:rPr lang="en"/>
              <a:t>. MIT Press.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Heins, C., Millidge, B., Demekas, D., Klein, B., Friston, K., Couzin, I. D., &amp; Tschantz, A. (2022). pymdp: A Python library for active inference in discrete state spaces. Journal of Open Source Software, 7(73), 4098. </a:t>
            </a:r>
            <a:r>
              <a:rPr lang="en" u="sng">
                <a:solidFill>
                  <a:schemeClr val="hlink"/>
                </a:solidFill>
                <a:hlinkClick r:id="rId3"/>
              </a:rPr>
              <a:t>https://doi.org/10.21105/joss.04098[2</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https://www.activeinference.org/education/active-inference-for-the-social-sciences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76d26cd6d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76d26cd6d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4e7a5dfe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74e7a5dfe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Textbook Figure 1.1 &amp; Figure 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ABM’s often involve hard-coded rules for agent action-selection: an agent takes in an observation from its environment and consequently elicits the corresponding action. Agents therefore maintain a one-to-one relationship with the state of the world. Active Inference instead draws from predictive processing theories: agents have their own beliefs about the true state of the world, to which the agent in reality has no direct access, thus we call we ‘hidden’ or ‘latent’ states. The agent can only receive sensory observations from the world to make its own inferences about these hidden or latent states.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74e7a5df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74e7a5df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Textbook, Figure 6.1</a:t>
            </a:r>
            <a:endParaRPr/>
          </a:p>
          <a:p>
            <a:pPr indent="0" lvl="0" marL="0" rtl="0" algn="l">
              <a:spcBef>
                <a:spcPts val="0"/>
              </a:spcBef>
              <a:spcAft>
                <a:spcPts val="0"/>
              </a:spcAft>
              <a:buNone/>
            </a:pPr>
            <a:r>
              <a:rPr lang="en"/>
              <a:t>Action-perception loop between an adaptive system (here, the brain) and the environment, along with the Markov blanket (composed of active states and sensory states) that mediates their interaction. The figure implies that the adaptive system only affects the environment by performing actions (via active states) and that the environment only affects the adaptive system by producing observations (via sensory states). The figure exemplifies the distinction between the adaptive system’s generative model and the (external) generative process that produces its observations.</a:t>
            </a:r>
            <a:endParaRPr/>
          </a:p>
          <a:p>
            <a:pPr indent="0" lvl="0" marL="0" rtl="0" algn="l">
              <a:spcBef>
                <a:spcPts val="0"/>
              </a:spcBef>
              <a:spcAft>
                <a:spcPts val="0"/>
              </a:spcAft>
              <a:buNone/>
            </a:pPr>
            <a:r>
              <a:rPr lang="en"/>
              <a:t>pp.42-43: An important precondition for any adaptive system is that it must enjoy some separation and autonomy from the environment—without which it would simply dissipate, dissolve, and thereby succumb to environmental dynamics. In the absence of this separation, there would be no surprise to minimize; there must be something to be surprised and something to be surprised about. In other words, there are at least two things—system and environment—and these can be disambiguated from one another. A formal way to express a separation between a system and the rest of the environment is the statistical construct of a Markov blanket (Pearl 1988); </a:t>
            </a:r>
            <a:endParaRPr/>
          </a:p>
          <a:p>
            <a:pPr indent="0" lvl="0" marL="0" rtl="0" algn="l">
              <a:spcBef>
                <a:spcPts val="0"/>
              </a:spcBef>
              <a:spcAft>
                <a:spcPts val="0"/>
              </a:spcAft>
              <a:buNone/>
            </a:pPr>
            <a:r>
              <a:rPr lang="en"/>
              <a:t>A Markov blanket is an important recurring concept in this book (Friston 2019a, Kirchhoff et al. 2018, Palacios et al. 2020). Technically, a blanket (b) is defined as follows: µ ⊥ x|b ⇔ p(µ,x|b) = p(µ|b)p(x|b) This says (in two different but equivalent ways) that a variable μ is conditionally independent of a variable x if b is known. In other words, if we know b, knowing x would give us no additional information about μ. A common example of this is a Markov chain, where the past causes the present causes the future. In this scenario, the past may only influence the future via the present. This means no additional information about the future is gained by finding out about the past (assuming we know the present). To identify a Markov blanket in a system wherein we know the conditional dependencies, we can follow a simple rule. The blanket for a given variable comprises its parents (the variables it depends on), its children (the variables that depend on it) and, in some settings, the other parents of its children.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4e7a5dfe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4e7a5dfe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Lisa Feldmann-Barrett, neuroscientist of affect and emotion and professor of psychology at Northeastern University</a:t>
            </a:r>
            <a:endParaRPr/>
          </a:p>
          <a:p>
            <a:pPr indent="0" lvl="0" marL="0" rtl="0" algn="l">
              <a:spcBef>
                <a:spcPts val="0"/>
              </a:spcBef>
              <a:spcAft>
                <a:spcPts val="0"/>
              </a:spcAft>
              <a:buNone/>
            </a:pPr>
            <a:r>
              <a:rPr lang="en"/>
              <a:t>Interview with the American Psychological Association’s podcast channel, “Speaking of Psychology: Your brain is not what you think it is, with Lisa Feldman Barrett, PhD”</a:t>
            </a:r>
            <a:endParaRPr/>
          </a:p>
          <a:p>
            <a:pPr indent="0" lvl="0" marL="0" rtl="0" algn="l">
              <a:spcBef>
                <a:spcPts val="0"/>
              </a:spcBef>
              <a:spcAft>
                <a:spcPts val="0"/>
              </a:spcAft>
              <a:buNone/>
            </a:pPr>
            <a:r>
              <a:rPr lang="en" u="sng">
                <a:solidFill>
                  <a:schemeClr val="hlink"/>
                </a:solidFill>
                <a:hlinkClick r:id="rId2"/>
              </a:rPr>
              <a:t>https://www.apa.org/news/podcasts/speaking-of-psychology/brain-myths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‘Observations’ or ‘outcomes’ are generated from hidden causes in the environment which the brain can only infer, not directly access. Observations are often categorized into three major sensory modalities or categories: exteroception (what comes from outside), interoception (what comes from inside), and proprioception (relating to one’s sense of their position and movement in space).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Full(er) quote: The brain is “constantly trying to make sense of the world [and] what's going on inside the body in relation to what's going on around us outside in the world. And it's doing this using past experience and it's always doing this… your brain receives sense data from the world, sights and sounds and smells and so on. And it receives sense data from the body. And so when there's a loud bang or a tug in your chest, your brain receives that information as the outcomes of some set of causes. But what caused that loud bang? Is it a car backfiring? Is it somebody slamming a door? Is it a gunshot? What's happening? What caused that tug in your chest? Is it anxiety? Is it that you overate that you have heartburn from eating a too rich of a meal? Is it the beginning of a heart attack? Your brain actually doesn't know. It only receives the outcomes. It has to guess at what the causes are. This is called an inverse problem. You know what the outcome is, you don't know what the cause is. And so your brain has one other source of information available to it. And that is past experience, memory. So it's not like you walk around consciously remembering things in order to perceive the world. Your brain is constantly remembering, meaning it is constantly reassembling bits and pieces of past experience in order to make sense of what's going on in the body, in relation to the world so that your brain knows what to do next.”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74e7a5dfe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74e7a5dfe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formalize this idea of the brain’s “inverse problem” as a Bayesian inference problem: the brain is a kind of generative model, a joint distribution over observations and states. </a:t>
            </a:r>
            <a:endParaRPr/>
          </a:p>
          <a:p>
            <a:pPr indent="0" lvl="0" marL="0" rtl="0" algn="l">
              <a:spcBef>
                <a:spcPts val="0"/>
              </a:spcBef>
              <a:spcAft>
                <a:spcPts val="0"/>
              </a:spcAft>
              <a:buNone/>
            </a:pPr>
            <a:r>
              <a:rPr lang="en"/>
              <a:t>This can be broken down into various marginal components: the brain has prior expectations about states, how they map to observations, and by taking in new observations the brain can update its expectations about states of the world given the new observations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c.f. difference between statistical and Bayesian inference</a:t>
            </a:r>
            <a:endParaRPr/>
          </a:p>
          <a:p>
            <a:pPr indent="0" lvl="0" marL="0" rtl="0" algn="l">
              <a:spcBef>
                <a:spcPts val="0"/>
              </a:spcBef>
              <a:spcAft>
                <a:spcPts val="0"/>
              </a:spcAft>
              <a:buNone/>
            </a:pPr>
            <a:r>
              <a:rPr lang="en"/>
              <a:t>Textbook:</a:t>
            </a:r>
            <a:endParaRPr/>
          </a:p>
          <a:p>
            <a:pPr indent="0" lvl="0" marL="0" rtl="0" algn="l">
              <a:spcBef>
                <a:spcPts val="0"/>
              </a:spcBef>
              <a:spcAft>
                <a:spcPts val="0"/>
              </a:spcAft>
              <a:buNone/>
            </a:pPr>
            <a:r>
              <a:rPr lang="en"/>
              <a:t>pp. 15-16: </a:t>
            </a:r>
            <a:r>
              <a:rPr lang="en"/>
              <a:t>There is a long tradition of seeing the brain as a “predictive machine,” or a statistical organ that infers and predicts external states of the world. This idea dates back to the notion of “perception as unconscious inference” (Helmholtz 1866). More recently, this has been reformulated as the “Bayesian brain” hypothesis (Doya 2007). From this perspective, perception is not a purely bottom-up transduction of sensory states (e.g., from the retina) into internal representations of what is out there (e.g., as patterns of neuronal activity). Rather, it is an inferential process that combines (topdown) prior information about the most likely causes of sensations with (bottom-up) sensory stimuli. Inferential processes operate on probabilistic representations of states of the world and follow Bayes’ rule, which prescribes the (optimal) update in the light of sensory evidence. Perception is not a passive outside-in process—in which information is extracted from impressions on our sensory epithelia from “out there.” It is a constructive inside-out process—in which sensations are used to confirm or disconfirm hypotheses about how they were generated (MacKay 1956, Gregory 1980, Yuille and Kersten 2006, Neisser 2014, A. Clark 2015). In turn, performing Bayesian inference requires a generative model— sometimes referred to as a forward model. A generative model is a construct from statistical theory that generates predictions about observations. It may be formulated as the joint probability P(y,x) of observations y and the world’s hidden states x that generate these observations. The latter are referred to as hidden or latent states as they cannot be observed directly. This joint probability can be decomposed into two parts. The first is a prior P(x), which denotes the organism’s knowledge about the hidden states of the world prior to seeing sensory data. The second is the likelihood P(y | x), which denotes the organism’s knowledge of how observations are generated from states. Bayes’ rule tells us how to combine these two elements, essentially updating a prior probability P(x) into a posterior probability of hidden states after receiving observations P(x | y). For readers who need a brief refresher on basic probability theory, box 2.1 provides a summary.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aaa5ff5a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eaaa5ff5a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Friston, Textbook, Figure 2.5 (adapted)</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eaaa5ff5a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eaaa5ff5a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Friston et. al, 2022, </a:t>
            </a:r>
            <a:r>
              <a:rPr lang="en"/>
              <a:t>Textbook, Figure 2.5 (adapted)</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7709da4f4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7709da4f4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Firston, textbook, </a:t>
            </a:r>
            <a:r>
              <a:rPr b="1" lang="en"/>
              <a:t>Box 3.2</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7709da4f4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7709da4f4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Firston, textbook, pp.24-25</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74e7a5dfe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74e7a5dfe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Textbook, Figure 5.5</a:t>
            </a:r>
            <a:endParaRPr/>
          </a:p>
          <a:p>
            <a:pPr indent="0" lvl="0" marL="0" rtl="0" algn="l">
              <a:spcBef>
                <a:spcPts val="0"/>
              </a:spcBef>
              <a:spcAft>
                <a:spcPts val="0"/>
              </a:spcAft>
              <a:buNone/>
            </a:pPr>
            <a:r>
              <a:rPr lang="en"/>
              <a:t>Anatomy of inference (based on Friston, Parr, and de Vries 2017) connects schematics from figures 5.1–5.4, providing a summary of the ideas in this chapter. Two hierarchical loops through the cortex and basal ganglia highlight the distinction between habits—based on input from higher levels—and the more context-sensitive, goaldirected (explorative and exploitative) behavior resulting from expected free energy minimization. Note the influence of inferences about policies on s, implementing the Bayesian model averaging under policies referred to in the main text. This projection from basal ganglia to cortex may be mediated by intermediate structures, such as the thalamus. On the right, the categorical POMDP-based messages are relayed into a continuous predictive-coding network, involved in generation of action. Each categorical state is associated with an alternative prediction of continuous variables and contributes to a prediction error. The message in the opposite direction computes the posterior probability of the associated categorical outcome (o), which depends on priors based on the policy-dependent outcome (oπ), beliefs about the policy (π), and the likelihood of the continuous trajectory that may be computed from posterior expectations ( μ) and variances (not shown) at the continuous level. More connections could be included here; for instance, in addition to habits (E), the selection of goals (C from chapter 4) is itself likely to depend on higher hierarchical levels, leading to hierarchical control of motivation (see Pezzulo, Rigoli, and Friston 2018 for details).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74e7a5dfe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74e7a5dfe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Textbook, Figure 7.3</a:t>
            </a:r>
            <a:endParaRPr/>
          </a:p>
          <a:p>
            <a:pPr indent="0" lvl="0" marL="0" rtl="0" algn="l">
              <a:spcBef>
                <a:spcPts val="0"/>
              </a:spcBef>
              <a:spcAft>
                <a:spcPts val="0"/>
              </a:spcAft>
              <a:buNone/>
            </a:pPr>
            <a:r>
              <a:rPr lang="en"/>
              <a:t>“POMDP from figure 4.3, unpacking the probability distributions in terms of hidden state factors and outcome modalities. (Figure 7.1 is a special case of this structure.) Three points of note: First, the factorization of the hidden states now means that the distribution encoded by A has (potentially) many state factors in its conditioning set and can no longer be encoded by a matrix. Instead, this becomes a tensor object, in which each index corresponds to a state factor. Second, the separation of the outcomes into different modalities means there will be a separate A tensor for each modality. Third, while C and E appear in the panel on the right, they do not appear in the factor graph on the left because they only get into the generative model via prior beliefs about policies. For an alternative perspective on this, see Parr and Friston (2018d) and van de Laar and de Vries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74e7a5dfe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74e7a5dfe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(Steinbacher et. al, 2021)</a:t>
            </a:r>
            <a:r>
              <a:rPr lang="en" u="sng">
                <a:solidFill>
                  <a:schemeClr val="hlink"/>
                </a:solidFill>
                <a:hlinkClick r:id="rId2"/>
              </a:rPr>
              <a:t>https://link.springer.com/article/10.1007/s43546-021-00103-3</a:t>
            </a:r>
            <a:endParaRPr>
              <a:solidFill>
                <a:schemeClr val="dk1"/>
              </a:solidFill>
            </a:endParaRPr>
          </a:p>
          <a:p>
            <a:pPr indent="0" lvl="0" marL="0" rtl="0" algn="l">
              <a:spcBef>
                <a:spcPts val="0"/>
              </a:spcBef>
              <a:spcAft>
                <a:spcPts val="0"/>
              </a:spcAft>
              <a:buNone/>
            </a:pPr>
            <a:r>
              <a:rPr lang="en">
                <a:solidFill>
                  <a:schemeClr val="dk1"/>
                </a:solidFill>
              </a:rPr>
              <a:t>pp. 98-99: key terms (agent/environ, micro to macro)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“Despite their simplicity, controlled laboratory experiments allow for collecting data that in the real world are not available, like expectations formation or cognitive abilities or biases of human subjects that can be used to endow artifcial agents in ABMs with more realistic characteristics and behavior following, for example, adapting learning rules.”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“Rules and actions While interaction between agents can be adjusted by a plausible network, the rules of interaction with other agents and decision making processes are deduced from social and psychological theories or observations. For example, the Granovetter threshold theory—people follow a norm as long as a certain threshold of people in their neighborhood follow it—is often used to study the dynamics of norm adoption in a society (Granovetter 1978).”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(Gao et. al, 2023) </a:t>
            </a:r>
            <a:r>
              <a:rPr lang="en" u="sng">
                <a:solidFill>
                  <a:schemeClr val="hlink"/>
                </a:solidFill>
                <a:hlinkClick r:id="rId3"/>
              </a:rPr>
              <a:t>https://arxiv.org/pdf/2312.11970</a:t>
            </a:r>
            <a:endParaRPr>
              <a:solidFill>
                <a:schemeClr val="dk1"/>
              </a:solidFill>
            </a:endParaRPr>
          </a:p>
          <a:p>
            <a:pPr indent="0" lvl="0" marL="0" rtl="0" algn="l">
              <a:spcBef>
                <a:spcPts val="0"/>
              </a:spcBef>
              <a:spcAft>
                <a:spcPts val="0"/>
              </a:spcAft>
              <a:buNone/>
            </a:pPr>
            <a:r>
              <a:rPr lang="en">
                <a:solidFill>
                  <a:schemeClr val="dk1"/>
                </a:solidFill>
              </a:rPr>
              <a:t>pp. 2-3: key terms (agent/environ, agent traits like autonomy)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(Lazer et. al, 2007)</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“Agentbased modeling, a particular type of simulation modeling, is especially well suited to the study of organizational systems (Chang and Harrington, 2006). Agent-based modeling starts with a set of simple assumptions about agents’ behavior and inductively derives the emergent system-level behaviors that follow (Schelling, 1978; Macy and Willer, 2002)”</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c9eb3c5b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ec9eb3c5b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&lt;break&gt;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ea84999e0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ea84999e0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&lt;break&gt;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71b167106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71b167106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7709da4f4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7709da4f4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&lt;break&gt;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7709da4f45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7709da4f4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&lt;break&gt;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ea84999e0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ea84999e0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defined our hidden states, observations, and actions</a:t>
            </a:r>
            <a:endParaRPr/>
          </a:p>
          <a:p>
            <a:pPr indent="0" lvl="0" marL="0" rtl="0" algn="l">
              <a:spcBef>
                <a:spcPts val="0"/>
              </a:spcBef>
              <a:spcAft>
                <a:spcPts val="0"/>
              </a:spcAft>
              <a:buNone/>
            </a:pPr>
            <a:r>
              <a:rPr lang="en"/>
              <a:t>Textbook, Figure 7.3</a:t>
            </a:r>
            <a:endParaRPr/>
          </a:p>
          <a:p>
            <a:pPr indent="0" lvl="0" marL="0" rtl="0" algn="l">
              <a:spcBef>
                <a:spcPts val="0"/>
              </a:spcBef>
              <a:spcAft>
                <a:spcPts val="0"/>
              </a:spcAft>
              <a:buNone/>
            </a:pPr>
            <a:r>
              <a:rPr lang="en"/>
              <a:t>“POMDP from figure 4.3, unpacking the probability distributions in terms of hidden state factors and outcome modalities. (Figure 7.1 is a special case of this structure.) Three points of note: First, the factorization of the hidden states now means that the distribution encoded by A has (potentially) many state factors in its conditioning set and can no longer be encoded by a matrix. Instead, this becomes a tensor object, in which each index corresponds to a state factor. Second, the separation of the outcomes into different modalities means there will be a separate A tensor for each modality. Third, while C and E appear in the panel on the right, they do not appear in the factor graph on the left because they only get into the generative model via prior beliefs about policies. For an alternative perspective on this, see Parr and Friston (2018d) and van de Laar and de Vries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ea84999e0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ea84999e0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Textbook, Figure 7.3</a:t>
            </a:r>
            <a:endParaRPr/>
          </a:p>
          <a:p>
            <a:pPr indent="0" lvl="0" marL="0" rtl="0" algn="l">
              <a:spcBef>
                <a:spcPts val="0"/>
              </a:spcBef>
              <a:spcAft>
                <a:spcPts val="0"/>
              </a:spcAft>
              <a:buNone/>
            </a:pPr>
            <a:r>
              <a:rPr lang="en"/>
              <a:t>“POMDP from figure 4.3, unpacking the probability distributions in terms of hidden state factors and outcome modalities. (Figure 7.1 is a special case of this structure.) Three points of note: First, the factorization of the hidden states now means that the distribution encoded by A has (potentially) many state factors in its conditioning set and can no longer be encoded by a matrix. Instead, this becomes a tensor object, in which each index corresponds to a state factor. Second, the separation of the outcomes into different modalities means there will be a separate A tensor for each modality. Third, while C and E appear in the panel on the right, they do not appear in the factor graph on the left because they only get into the generative model via prior beliefs about policies. For an alternative perspective on this, see Parr and Friston (2018d) and van de Laar and de Vries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a84999e0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ea84999e0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ea84999e0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ea84999e0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row is an observation and each column is a hidden state</a:t>
            </a:r>
            <a:endParaRPr/>
          </a:p>
          <a:p>
            <a:pPr indent="0" lvl="0" marL="0" rtl="0" algn="l">
              <a:spcBef>
                <a:spcPts val="0"/>
              </a:spcBef>
              <a:spcAft>
                <a:spcPts val="0"/>
              </a:spcAft>
              <a:buNone/>
            </a:pPr>
            <a:r>
              <a:rPr lang="en"/>
              <a:t>- if there were one more hidden state factor, this would make each A matrix subarray 3-dimensional rather than 2-dimensional. with many hidden state factors, we could see the rise in complexity as all of these matrices are involved in free energy minimization at each time step</a:t>
            </a:r>
            <a:endParaRPr/>
          </a:p>
          <a:p>
            <a:pPr indent="0" lvl="0" marL="0" rtl="0" algn="l">
              <a:spcBef>
                <a:spcPts val="0"/>
              </a:spcBef>
              <a:spcAft>
                <a:spcPts val="0"/>
              </a:spcAft>
              <a:buNone/>
            </a:pPr>
            <a:r>
              <a:rPr lang="en"/>
              <a:t>- note that this is still a POMDP, not MDP: though the agent (believes itself to have) perfect knowledge about the hidden state in relationship to who it is attending, it still maintains a probabilistic relationship over this relationship; with the ability to ‘learn’ the A matrix, if the agent ever confronted a mismatch between the attention state and attention observation, these probability values would change.</a:t>
            </a:r>
            <a:endParaRPr/>
          </a:p>
          <a:p>
            <a:pPr indent="0" lvl="0" marL="0" rtl="0" algn="l">
              <a:spcBef>
                <a:spcPts val="0"/>
              </a:spcBef>
              <a:spcAft>
                <a:spcPts val="0"/>
              </a:spcAft>
              <a:buNone/>
            </a:pPr>
            <a:r>
              <a:rPr lang="en"/>
              <a:t>- </a:t>
            </a:r>
            <a:r>
              <a:rPr lang="en">
                <a:solidFill>
                  <a:schemeClr val="dk1"/>
                </a:solidFill>
              </a:rPr>
              <a:t>more clearly, it also still has maximum </a:t>
            </a:r>
            <a:r>
              <a:rPr i="1" lang="en">
                <a:solidFill>
                  <a:schemeClr val="dk1"/>
                </a:solidFill>
              </a:rPr>
              <a:t>uncertainty </a:t>
            </a:r>
            <a:r>
              <a:rPr lang="en">
                <a:solidFill>
                  <a:schemeClr val="dk1"/>
                </a:solidFill>
              </a:rPr>
              <a:t>over the hidden state in relation to the ‘outcome’ modality</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ea84999e0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ea84999e0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The subarrays will necessarily be 3D: with one control factor (whose actions are explore / exploit_neighbor1) and one transition to account for, we have a 3D array [state_t+1, state_t, action]</a:t>
            </a:r>
            <a:endParaRPr/>
          </a:p>
          <a:p>
            <a:pPr indent="0" lvl="0" marL="0" rtl="0" algn="l">
              <a:spcBef>
                <a:spcPts val="0"/>
              </a:spcBef>
              <a:spcAft>
                <a:spcPts val="0"/>
              </a:spcAft>
              <a:buNone/>
            </a:pPr>
            <a:r>
              <a:rPr lang="en"/>
              <a:t>- Here we only have one hidden state factor and one control factor for impacting the state (as far as the agent believes), so we only need one B subarray, B[0].</a:t>
            </a:r>
            <a:endParaRPr/>
          </a:p>
          <a:p>
            <a:pPr indent="0" lvl="0" marL="0" rtl="0" algn="l">
              <a:spcBef>
                <a:spcPts val="0"/>
              </a:spcBef>
              <a:spcAft>
                <a:spcPts val="0"/>
              </a:spcAft>
              <a:buNone/>
            </a:pPr>
            <a:r>
              <a:rPr lang="en"/>
              <a:t>- Here the agent perfectly believes that if it explores, it will transition attending to itself, and that if it exploits its neighbor, then it will transition to attending to its neighbor.</a:t>
            </a:r>
            <a:endParaRPr/>
          </a:p>
          <a:p>
            <a:pPr indent="0" lvl="0" marL="0" rtl="0" algn="l">
              <a:spcBef>
                <a:spcPts val="0"/>
              </a:spcBef>
              <a:spcAft>
                <a:spcPts val="0"/>
              </a:spcAft>
              <a:buNone/>
            </a:pPr>
            <a:r>
              <a:rPr lang="en"/>
              <a:t>- So we simply set probability to 1 where this relationship aligns.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ea84999e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ea84999e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(Steinbacher et. al, 2021)</a:t>
            </a:r>
            <a:r>
              <a:rPr lang="en" u="sng">
                <a:solidFill>
                  <a:schemeClr val="hlink"/>
                </a:solidFill>
                <a:hlinkClick r:id="rId2"/>
              </a:rPr>
              <a:t>https://link.springer.com/article/10.1007/s43546-021-00103-3</a:t>
            </a:r>
            <a:endParaRPr>
              <a:solidFill>
                <a:schemeClr val="dk1"/>
              </a:solidFill>
            </a:endParaRPr>
          </a:p>
          <a:p>
            <a:pPr indent="0" lvl="0" marL="0" rtl="0" algn="l">
              <a:spcBef>
                <a:spcPts val="0"/>
              </a:spcBef>
              <a:spcAft>
                <a:spcPts val="0"/>
              </a:spcAft>
              <a:buNone/>
            </a:pPr>
            <a:r>
              <a:rPr lang="en">
                <a:solidFill>
                  <a:schemeClr val="dk1"/>
                </a:solidFill>
              </a:rPr>
              <a:t>pp. 98-99: key terms (agent/environ, micro to macro)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“Despite their simplicity, controlled laboratory experiments allow for collecting data that in the real world are not available, like expectations formation or cognitive abilities or biases of human subjects that can be used to endow artifcial agents in ABMs with more realistic characteristics and behavior following, for example, adapting learning rules.”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“Rules and actions While interaction between agents can be adjusted by a plausible network, the rules of interaction with other agents and decision making processes are deduced from social and psychological theories or observations. For example, the Granovetter threshold theory—people follow a norm as long as a certain threshold of people in their neighborhood follow it—is often used to study the dynamics of norm adoption in a society (Granovetter 1978).”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(Gao et. al, 2023) </a:t>
            </a:r>
            <a:r>
              <a:rPr lang="en" u="sng">
                <a:solidFill>
                  <a:schemeClr val="hlink"/>
                </a:solidFill>
                <a:hlinkClick r:id="rId3"/>
              </a:rPr>
              <a:t>https://arxiv.org/pdf/2312.11970</a:t>
            </a:r>
            <a:endParaRPr>
              <a:solidFill>
                <a:schemeClr val="dk1"/>
              </a:solidFill>
            </a:endParaRPr>
          </a:p>
          <a:p>
            <a:pPr indent="0" lvl="0" marL="0" rtl="0" algn="l">
              <a:spcBef>
                <a:spcPts val="0"/>
              </a:spcBef>
              <a:spcAft>
                <a:spcPts val="0"/>
              </a:spcAft>
              <a:buNone/>
            </a:pPr>
            <a:r>
              <a:rPr lang="en">
                <a:solidFill>
                  <a:schemeClr val="dk1"/>
                </a:solidFill>
              </a:rPr>
              <a:t>pp. 2-3: key terms (agent/environ, agent traits like autonomy)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(Lazer et. al, 2007)</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“Agentbased modeling, a particular type of simulation modeling, is especially well suited to the study of organizational systems (Chang and Harrington, 2006). Agent-based modeling starts with a set of simple assumptions about agents’ behavior and inductively derives the emergent system-level behaviors that follow (Schelling, 1978; Macy and Willer, 2002)”</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ea84999e05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ea84999e05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array corresponds to the state at the next time step, each row to the current time step, each column to an action which can impact that state transition</a:t>
            </a:r>
            <a:endParaRPr/>
          </a:p>
          <a:p>
            <a:pPr indent="0" lvl="0" marL="0" rtl="0" algn="l">
              <a:spcBef>
                <a:spcPts val="0"/>
              </a:spcBef>
              <a:spcAft>
                <a:spcPts val="0"/>
              </a:spcAft>
              <a:buNone/>
            </a:pPr>
            <a:r>
              <a:rPr lang="en"/>
              <a:t>Easier to read from inside-out, for example:</a:t>
            </a:r>
            <a:endParaRPr/>
          </a:p>
          <a:p>
            <a:pPr indent="-298450" lvl="0" marL="457200" rtl="0" algn="l">
              <a:spcBef>
                <a:spcPts val="0"/>
              </a:spcBef>
              <a:spcAft>
                <a:spcPts val="0"/>
              </a:spcAft>
              <a:buSzPts val="1100"/>
              <a:buChar char="-"/>
            </a:pPr>
            <a:r>
              <a:rPr lang="en"/>
              <a:t>column 1: if the agent chooses action ‘explore’ …</a:t>
            </a:r>
            <a:endParaRPr/>
          </a:p>
          <a:p>
            <a:pPr indent="-298450" lvl="0" marL="457200" rtl="0" algn="l">
              <a:spcBef>
                <a:spcPts val="0"/>
              </a:spcBef>
              <a:spcAft>
                <a:spcPts val="0"/>
              </a:spcAft>
              <a:buSzPts val="1100"/>
              <a:buChar char="-"/>
            </a:pPr>
            <a:r>
              <a:rPr lang="en"/>
              <a:t>row 1: if if the current attention state is ‘self’...</a:t>
            </a:r>
            <a:endParaRPr/>
          </a:p>
          <a:p>
            <a:pPr indent="-298450" lvl="0" marL="457200" rtl="0" algn="l">
              <a:spcBef>
                <a:spcPts val="0"/>
              </a:spcBef>
              <a:spcAft>
                <a:spcPts val="0"/>
              </a:spcAft>
              <a:buSzPts val="1100"/>
              <a:buChar char="-"/>
            </a:pPr>
            <a:r>
              <a:rPr lang="en"/>
              <a:t>array 1: then the agent believes it will transition to attention state ‘self’ with probability 1.0</a:t>
            </a:r>
            <a:endParaRPr/>
          </a:p>
          <a:p>
            <a:pPr indent="-298450" lvl="0" marL="457200" rtl="0" algn="l">
              <a:spcBef>
                <a:spcPts val="0"/>
              </a:spcBef>
              <a:spcAft>
                <a:spcPts val="0"/>
              </a:spcAft>
              <a:buSzPts val="1100"/>
              <a:buChar char="-"/>
            </a:pPr>
            <a:r>
              <a:rPr lang="en"/>
              <a:t>so clearly this distribution is perfectly informative: explore transitions to self regardless of the current state, and the same for exploit transitioning to neighbor1</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ea84999e0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ea84999e0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ea84999e05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ea84999e05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ea84999e0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ea84999e0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ea84999e0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ea84999e0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74d254a1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74d254a1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(LTM/STM: long-term versus short-term/working memory)</a:t>
            </a:r>
            <a:endParaRPr/>
          </a:p>
          <a:p>
            <a:pPr indent="0" lvl="0" marL="0" rtl="0" algn="l">
              <a:spcBef>
                <a:spcPts val="0"/>
              </a:spcBef>
              <a:spcAft>
                <a:spcPts val="0"/>
              </a:spcAft>
              <a:buNone/>
            </a:pPr>
            <a:r>
              <a:rPr lang="en"/>
              <a:t>“</a:t>
            </a:r>
            <a:r>
              <a:rPr lang="en"/>
              <a:t>An Active Inference Approach to Modeling Structure Learning: Concept Learning as an Example Case” (Smith et. al, 2020).</a:t>
            </a:r>
            <a:endParaRPr/>
          </a:p>
          <a:p>
            <a:pPr indent="0" lvl="0" marL="0" rtl="0" algn="l">
              <a:spcBef>
                <a:spcPts val="0"/>
              </a:spcBef>
              <a:spcAft>
                <a:spcPts val="0"/>
              </a:spcAft>
              <a:buNone/>
            </a:pPr>
            <a:r>
              <a:rPr lang="en"/>
              <a:t>“Active inference and learning” (Friston et. al, 2016).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Textbook, pp.141, Figure 7.10</a:t>
            </a:r>
            <a:endParaRPr/>
          </a:p>
          <a:p>
            <a:pPr indent="0" lvl="0" marL="0" rtl="0" algn="l">
              <a:spcBef>
                <a:spcPts val="0"/>
              </a:spcBef>
              <a:spcAft>
                <a:spcPts val="0"/>
              </a:spcAft>
              <a:buNone/>
            </a:pPr>
            <a:r>
              <a:rPr lang="en"/>
              <a:t>This generative model for learning uses the same POMDP structure as in figure 7.3, but the priors for each of the hidden states now depend on variables (in circles), which themselves now come equipped with prior beliefs. These have the form of Dirichlet distributions, which are conjugate (see box 7.2) to the categorical distributions considered thus far. The model shows how the likelihood of outcomes given states now also depends on a variable A (which is the same for all time-points), the transition probabilities are now conditioned on a variable B, the preferences depend on C, the initial states depend on D, and the fixed form policy prior depends on E. By making prior beliefs about the parameters of the generative model explicit, this figure emphasizes that both inference and learning are free energy minimizing processes, but they are distinct. In short, inference describes the optimization of beliefs about the state of the world as it is (s), including beliefs about the way in which we are acting (π). In contrast, learning describes optimization of beliefs about the relationships between these variables (A, B, C, D, or E). The latter vary much more slowly than the former and may only be learned when the states have been inferred. We will return to this separation of timescales below when we consider hierarchical generative models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eaaa5ff5a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eaaa5ff5a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c.f. pymdp document (arxiv):</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Active Inference Approach to Modeling Structure Learning: Concept Learning as an Example Case” (Smith et. al, 2020).</a:t>
            </a:r>
            <a:endParaRPr/>
          </a:p>
          <a:p>
            <a:pPr indent="0" lvl="0" marL="0" rtl="0" algn="l">
              <a:spcBef>
                <a:spcPts val="0"/>
              </a:spcBef>
              <a:spcAft>
                <a:spcPts val="0"/>
              </a:spcAft>
              <a:buNone/>
            </a:pPr>
            <a:r>
              <a:rPr lang="en"/>
              <a:t>“Active inference and learning” (Friston et. al, 2016).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Equations: Textbook, B.2.3 in Appendix (pp.247) on “Learning”:</a:t>
            </a:r>
            <a:endParaRPr/>
          </a:p>
          <a:p>
            <a:pPr indent="0" lvl="0" marL="0" rtl="0" algn="l">
              <a:spcBef>
                <a:spcPts val="0"/>
              </a:spcBef>
              <a:spcAft>
                <a:spcPts val="0"/>
              </a:spcAft>
              <a:buNone/>
            </a:pPr>
            <a:r>
              <a:rPr lang="en"/>
              <a:t>“These [equations] simply say that when the thing predicted by the relevant term in the probability distribution comes to pass (which may be a combination of two things for conditional probabilities), we</a:t>
            </a:r>
            <a:r>
              <a:rPr b="1" lang="en"/>
              <a:t> simply augment that element of the probability array to signal that it is more likely to happen again in the future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Textbook, pp.141, Figure 7.10</a:t>
            </a:r>
            <a:endParaRPr/>
          </a:p>
          <a:p>
            <a:pPr indent="0" lvl="0" marL="0" rtl="0" algn="l">
              <a:spcBef>
                <a:spcPts val="0"/>
              </a:spcBef>
              <a:spcAft>
                <a:spcPts val="0"/>
              </a:spcAft>
              <a:buNone/>
            </a:pPr>
            <a:r>
              <a:rPr lang="en"/>
              <a:t>This generative model for learning uses the same POMDP structure as in figure 7.3, but the priors for each of the hidden states now depend on variables (in circles), which themselves now come equipped with prior beliefs. These have the form of Dirichlet distributions, which are conjugate (see box 7.2) to the categorical distributions considered thus far. The model shows how the likelihood of outcomes given states now also depends on a variable A (which is the same for all time-points), the transition probabilities are now conditioned on a variable B, the preferences depend on C, the initial states depend on D, and the fixed form policy prior depends on E. By making prior beliefs about the parameters of the generative model explicit, this figure emphasizes that both inference and learning are free energy minimizing processes, but they are distinct. In short, inference describes the optimization of beliefs about the state of the world as it is (s), including beliefs about the way in which we are acting (π). In contrast, learning describes optimization of beliefs about the relationships between these variables (A, B, C, D, or E). The latter vary much more slowly than the former and may only be learned when the states have been inferred. We will return to this separation of timescales below when we consider hierarchical generative models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76d26cd6d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76d26cd6d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“Neuronal message passing using Mean-field, Bethe, and Marginal approximations” (Parr et. al, 2019).</a:t>
            </a:r>
            <a:endParaRPr/>
          </a:p>
          <a:p>
            <a:pPr indent="0" lvl="0" marL="0" rtl="0" algn="l">
              <a:spcBef>
                <a:spcPts val="0"/>
              </a:spcBef>
              <a:spcAft>
                <a:spcPts val="0"/>
              </a:spcAft>
              <a:buNone/>
            </a:pPr>
            <a:r>
              <a:rPr lang="en"/>
              <a:t>“</a:t>
            </a:r>
            <a:r>
              <a:rPr lang="en"/>
              <a:t>Sophisticated Inference” (Friston et. al, 2021). </a:t>
            </a:r>
            <a:r>
              <a:rPr lang="en" u="sng">
                <a:solidFill>
                  <a:schemeClr val="hlink"/>
                </a:solidFill>
                <a:hlinkClick r:id="rId2"/>
              </a:rPr>
              <a:t>https://direct.mit.edu/neco/article-abstract/33/3/713/97487/Sophisticated-Inference</a:t>
            </a:r>
            <a:endParaRPr/>
          </a:p>
          <a:p>
            <a:pPr indent="0" lvl="0" marL="0" rtl="0" algn="l">
              <a:spcBef>
                <a:spcPts val="0"/>
              </a:spcBef>
              <a:spcAft>
                <a:spcPts val="0"/>
              </a:spcAft>
              <a:buNone/>
            </a:pPr>
            <a:r>
              <a:rPr lang="en"/>
              <a:t>“Planning to Learn: A Novel Algorithm for Active Learning during Model-Based Planning” (Hodson et. al, 2023).</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76d26cd6d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76d26cd6d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“Sophisticated Inference” (Friston et. al, 2021). </a:t>
            </a:r>
            <a:r>
              <a:rPr lang="en" u="sng">
                <a:solidFill>
                  <a:schemeClr val="hlink"/>
                </a:solidFill>
                <a:hlinkClick r:id="rId2"/>
              </a:rPr>
              <a:t>https://direct.mit.edu/neco/article-abstract/33/3/713/97487/Sophisticated-Inference</a:t>
            </a:r>
            <a:endParaRPr/>
          </a:p>
          <a:p>
            <a:pPr indent="0" lvl="0" marL="0" rtl="0" algn="l">
              <a:spcBef>
                <a:spcPts val="0"/>
              </a:spcBef>
              <a:spcAft>
                <a:spcPts val="0"/>
              </a:spcAft>
              <a:buNone/>
            </a:pPr>
            <a:r>
              <a:rPr lang="en"/>
              <a:t>“Planning to Learn: A Novel Algorithm for Active Learning during Model-Based Planning” (Hodson et. al, 2023).</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7709da4f45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7709da4f45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“Sophisticated Inference” (Friston et. al, 2021). </a:t>
            </a:r>
            <a:r>
              <a:rPr lang="en" u="sng">
                <a:solidFill>
                  <a:schemeClr val="hlink"/>
                </a:solidFill>
                <a:hlinkClick r:id="rId2"/>
              </a:rPr>
              <a:t>https://direct.mit.edu/neco/article-abstract/33/3/713/97487/Sophisticated-Inference</a:t>
            </a:r>
            <a:endParaRPr/>
          </a:p>
          <a:p>
            <a:pPr indent="0" lvl="0" marL="0" rtl="0" algn="l">
              <a:spcBef>
                <a:spcPts val="0"/>
              </a:spcBef>
              <a:spcAft>
                <a:spcPts val="0"/>
              </a:spcAft>
              <a:buNone/>
            </a:pPr>
            <a:r>
              <a:rPr lang="en"/>
              <a:t>“Planning to Learn: A Novel Algorithm for Active Learning during Model-Based Planning” (Hodson et. al, 2023).</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4e7a5dfe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74e7a5dfe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(Lazer et. al, 2007)</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pp. 672-673: four critera (verisimilitude, robustness, reproducibility, non-triviality)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“Agentbased modeling, a particular type of simulation modeling, is especially well suited to the study of organizational systems (Chang and Harrington, 2006). Agent-based modeling starts with a set of simple assumptions about agents’ behavior and inductively derives the emergent system-level behaviors that follow (Schelling, 1978; Macy and Willer, 2002)”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Box: Box repeated the aphorism twice more in his 1987 book, Empirical Model-Building and Response Surfaces (which was co-authored with Norman Draper).[4] The first repetition is on p. 74: "Remember that all models are wrong; the practical question is how wrong do they have to be to not be useful." The second repetition is on p. 424, which is excerpted below.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all models are approximations. Essentially, all models are wrong, but some are useful. However, the approximate nature of the model must always be borne in mind....</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76d26cd6d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76d26cd6d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“Active inference and learning” (Friston et. al, 2016). Appendix.</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76d26cd6d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76d26cd6d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“Active inference and learning” (Friston et. al, 2016). Appendix.</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7709da4f4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7709da4f4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structure of the approximate posteriors when using MMP is more complex: qs is an array for each policy. in each policy </a:t>
            </a:r>
            <a:r>
              <a:rPr lang="en"/>
              <a:t>sub</a:t>
            </a:r>
            <a:r>
              <a:rPr lang="en"/>
              <a:t>array is an array for the inference timestep. and within each inference timestep (sub)-subarray is the categorical distribution for the states expected (</a:t>
            </a:r>
            <a:r>
              <a:rPr i="1" lang="en"/>
              <a:t>at that timestep under that policy)</a:t>
            </a:r>
            <a:r>
              <a:rPr lang="en"/>
              <a:t>.</a:t>
            </a:r>
            <a:endParaRPr/>
          </a:p>
          <a:p>
            <a:pPr indent="0" lvl="0" marL="0" rtl="0" algn="l">
              <a:spcBef>
                <a:spcPts val="0"/>
              </a:spcBef>
              <a:spcAft>
                <a:spcPts val="0"/>
              </a:spcAft>
              <a:buNone/>
            </a:pPr>
            <a:r>
              <a:rPr lang="en"/>
              <a:t>Rephrased, arrays are policies, rows are timesteps, and columns are hidden states.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Notice here that the agent simply believes if it chooses ‘explore’, it will move to the ‘self’ attention state (and if it chooses ‘exploit neighbor1’ then it will move to the ‘neighbor’ attention state) with virtually full certainty, reflecting the transition model.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76d26cd6d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76d26cd6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76d26cd6d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76d26cd6d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76d26cd6d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76d26cd6d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Equation 4.9, Textbook, pp. 73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Info gain: D_KL between posteriors and priors, how much new observations made inferred states diverge from the priors, to be </a:t>
            </a:r>
            <a:r>
              <a:rPr i="1" lang="en"/>
              <a:t>maximized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Pragmatic value: how well C (a categorical probability distribution) describes a sequence of observations: each observation in the sequence is matched to its respective probability in C (ex. \tilde{o}={a,b,a} and C=[a=0.5,b=0.5] -&gt; P(\tilde{o}|C) = 0.5*0.5*0.5=0.125 -&gt; ln(0.125)=~ -2.0794 -&gt; E[ln P(\tilde{o}|C)] is the </a:t>
            </a:r>
            <a:r>
              <a:rPr i="1" lang="en"/>
              <a:t>expected value of this log-likelihood over all possible sequences $$\tilde{o}$$ that could be generated from the distribution $$C$$.</a:t>
            </a:r>
            <a:endParaRPr i="1"/>
          </a:p>
          <a:p>
            <a:pPr indent="0" lvl="0" marL="0" rtl="0" algn="l">
              <a:spcBef>
                <a:spcPts val="0"/>
              </a:spcBef>
              <a:spcAft>
                <a:spcPts val="0"/>
              </a:spcAft>
              <a:buNone/>
            </a:pPr>
            <a:r>
              <a:rPr lang="en"/>
              <a:t>In brief, it’s useful in prob theory and ML more broadly as it:</a:t>
            </a:r>
            <a:endParaRPr/>
          </a:p>
          <a:p>
            <a:pPr indent="-298450" lvl="0" marL="457200" rtl="0" algn="l">
              <a:spcBef>
                <a:spcPts val="0"/>
              </a:spcBef>
              <a:spcAft>
                <a:spcPts val="0"/>
              </a:spcAft>
              <a:buSzPts val="1100"/>
              <a:buChar char="-"/>
            </a:pPr>
            <a:r>
              <a:rPr lang="en"/>
              <a:t>quantifies how well the prob dist explains the observed data</a:t>
            </a:r>
            <a:endParaRPr/>
          </a:p>
          <a:p>
            <a:pPr indent="-298450" lvl="0" marL="457200" rtl="0" algn="l">
              <a:spcBef>
                <a:spcPts val="0"/>
              </a:spcBef>
              <a:spcAft>
                <a:spcPts val="0"/>
              </a:spcAft>
              <a:buSzPts val="1100"/>
              <a:buChar char="-"/>
            </a:pPr>
            <a:r>
              <a:rPr lang="en"/>
              <a:t>it’s often used in MLE to find parameters of $C$ that best fit the observed data</a:t>
            </a:r>
            <a:endParaRPr/>
          </a:p>
          <a:p>
            <a:pPr indent="-298450" lvl="0" marL="457200" rtl="0" algn="l">
              <a:spcBef>
                <a:spcPts val="0"/>
              </a:spcBef>
              <a:spcAft>
                <a:spcPts val="0"/>
              </a:spcAft>
              <a:buSzPts val="1100"/>
              <a:buChar char="-"/>
            </a:pPr>
            <a:r>
              <a:rPr lang="en"/>
              <a:t>The logarithm is used to turn products into sums (easier to work with)</a:t>
            </a:r>
            <a:endParaRPr/>
          </a:p>
          <a:p>
            <a:pPr indent="-298450" lvl="0" marL="457200" rtl="0" algn="l">
              <a:spcBef>
                <a:spcPts val="0"/>
              </a:spcBef>
              <a:spcAft>
                <a:spcPts val="0"/>
              </a:spcAft>
              <a:buSzPts val="1100"/>
              <a:buChar char="-"/>
            </a:pPr>
            <a:r>
              <a:rPr lang="en"/>
              <a:t>expected value gives an </a:t>
            </a:r>
            <a:r>
              <a:rPr i="1" lang="en"/>
              <a:t>average measure of fit across all possible sequences, not just for one specific sequence</a:t>
            </a:r>
            <a:r>
              <a:rPr lang="en"/>
              <a:t>. This expectation is often approximated by averaging over a large number of observed sequences, or calculated analytically if the distribution allows for it.</a:t>
            </a:r>
            <a:endParaRPr/>
          </a:p>
          <a:p>
            <a:pPr indent="0" lvl="0" marL="0" rtl="0" algn="l">
              <a:spcBef>
                <a:spcPts val="0"/>
              </a:spcBef>
              <a:spcAft>
                <a:spcPts val="0"/>
              </a:spcAft>
              <a:buNone/>
            </a:pPr>
            <a:r>
              <a:rPr lang="en"/>
              <a:t>Here with the subscript, $\ln P(\tilde{o}|C)$ is being calculated w.r.t prob dist $Q(\tilde{o}|\pi)$:</a:t>
            </a:r>
            <a:endParaRPr/>
          </a:p>
          <a:p>
            <a:pPr indent="-298450" lvl="0" marL="457200" rtl="0" algn="l">
              <a:spcBef>
                <a:spcPts val="0"/>
              </a:spcBef>
              <a:spcAft>
                <a:spcPts val="0"/>
              </a:spcAft>
              <a:buSzPts val="1100"/>
              <a:buChar char="-"/>
            </a:pPr>
            <a:r>
              <a:rPr lang="en"/>
              <a:t>$P(\tilde{o}|C)$ can be interpreted just as is $P(\tilde{o}|C)$: it is the probability of the observations conditioned on the probabilities in \pi </a:t>
            </a:r>
            <a:r>
              <a:rPr lang="en"/>
              <a:t>(or C)</a:t>
            </a:r>
            <a:r>
              <a:rPr lang="en"/>
              <a:t>. </a:t>
            </a:r>
            <a:endParaRPr/>
          </a:p>
          <a:p>
            <a:pPr indent="-298450" lvl="0" marL="457200" rtl="0" algn="l">
              <a:spcBef>
                <a:spcPts val="0"/>
              </a:spcBef>
              <a:spcAft>
                <a:spcPts val="0"/>
              </a:spcAft>
              <a:buSzPts val="1100"/>
              <a:buChar char="-"/>
            </a:pPr>
            <a:r>
              <a:rPr lang="en"/>
              <a:t>this expectation with the subscript can be interpreted as a weighted average, where the weights are determined by the probability distribution $(\tilde{o}|\pi$</a:t>
            </a:r>
            <a:endParaRPr/>
          </a:p>
          <a:p>
            <a:pPr indent="-298450" lvl="0" marL="457200" rtl="0" algn="l">
              <a:spcBef>
                <a:spcPts val="0"/>
              </a:spcBef>
              <a:spcAft>
                <a:spcPts val="0"/>
              </a:spcAft>
              <a:buSzPts val="1100"/>
              <a:buChar char="-"/>
            </a:pPr>
            <a:r>
              <a:rPr b="1" lang="en"/>
              <a:t>For each possible sequence $\tilde{o}$, we calculate $\ln P(\tilde{o}|C)$ (multiplying each obs by its associated prob in C)</a:t>
            </a:r>
            <a:endParaRPr b="1"/>
          </a:p>
          <a:p>
            <a:pPr indent="-298450" lvl="0" marL="457200" rtl="0" algn="l">
              <a:spcBef>
                <a:spcPts val="0"/>
              </a:spcBef>
              <a:spcAft>
                <a:spcPts val="0"/>
              </a:spcAft>
              <a:buSzPts val="1100"/>
              <a:buChar char="-"/>
            </a:pPr>
            <a:r>
              <a:rPr b="1" lang="en"/>
              <a:t>then we </a:t>
            </a:r>
            <a:r>
              <a:rPr b="1" i="1" lang="en"/>
              <a:t>weight each of these terms by the probability of that sequence occurring according to $Q(\tilde{o}|\pi)$</a:t>
            </a:r>
            <a:endParaRPr b="1" i="1"/>
          </a:p>
          <a:p>
            <a:pPr indent="-298450" lvl="0" marL="457200" rtl="0" algn="l">
              <a:spcBef>
                <a:spcPts val="0"/>
              </a:spcBef>
              <a:spcAft>
                <a:spcPts val="0"/>
              </a:spcAft>
              <a:buSzPts val="1100"/>
              <a:buChar char="-"/>
            </a:pPr>
            <a:r>
              <a:rPr b="1" lang="en"/>
              <a:t>finally we sum up these weighted values</a:t>
            </a:r>
            <a:endParaRPr b="1"/>
          </a:p>
          <a:p>
            <a:pPr indent="-298450" lvl="0" marL="457200" rtl="0" algn="l">
              <a:spcBef>
                <a:spcPts val="0"/>
              </a:spcBef>
              <a:spcAft>
                <a:spcPts val="0"/>
              </a:spcAft>
              <a:buSzPts val="1100"/>
              <a:buChar char="-"/>
            </a:pPr>
            <a:r>
              <a:t/>
            </a:r>
            <a:endParaRPr b="1"/>
          </a:p>
          <a:p>
            <a:pPr indent="-298450" lvl="0" marL="457200" rtl="0" algn="l">
              <a:spcBef>
                <a:spcPts val="0"/>
              </a:spcBef>
              <a:spcAft>
                <a:spcPts val="0"/>
              </a:spcAft>
              <a:buSzPts val="1100"/>
              <a:buChar char="-"/>
            </a:pPr>
            <a:r>
              <a:rPr lang="en"/>
              <a:t>so if obs are [a,b,a] and C=[a=0.5,b=0.5] and pi=[a=0.2,b=0.8] then we would have for P(\tilde{o}|c) = 0.5*0.5*0.5=0.125. Then we take the log, ln(0.125) =~ -2.0794. then weighting, we have P(\tilde{o}|\pi)=weight_value (a sequence given a policy is associated with a particular prob thus a scalar). We actually do this process for </a:t>
            </a:r>
            <a:r>
              <a:rPr i="1" lang="en"/>
              <a:t>all</a:t>
            </a:r>
            <a:r>
              <a:rPr lang="en"/>
              <a:t> possible sequences of observations, then take the expectation. So, with C we have a means of ‘scoring’ observations (by having the model presume they all have associated prior probabilities, figuratively how much they ‘prefer’ each observation), but multiplying them by their probability given a policy. If the sequence is very likely given </a:t>
            </a:r>
            <a:endParaRPr/>
          </a:p>
          <a:p>
            <a:pPr indent="-298450" lvl="0" marL="457200" rtl="0" algn="l">
              <a:spcBef>
                <a:spcPts val="0"/>
              </a:spcBef>
              <a:spcAft>
                <a:spcPts val="0"/>
              </a:spcAft>
              <a:buSzPts val="1100"/>
              <a:buChar char="-"/>
            </a:pPr>
            <a:r>
              <a:rPr lang="en"/>
              <a:t>So if the probability of Q(\tilde{o}|\pi^{explore}) is very high</a:t>
            </a:r>
            <a:endParaRPr/>
          </a:p>
          <a:p>
            <a:pPr indent="-298450" lvl="0" marL="457200" rtl="0" algn="l">
              <a:spcBef>
                <a:spcPts val="0"/>
              </a:spcBef>
              <a:spcAft>
                <a:spcPts val="0"/>
              </a:spcAft>
              <a:buSzPts val="1100"/>
              <a:buChar char="-"/>
            </a:pPr>
            <a:r>
              <a:rPr lang="en"/>
              <a:t> You could have obs=[a_{t},a_{t+1}] and C=[a=0.9,b=0.1] (a is highly preferred) , so P(obs|C)=0.9*0.9=0.81. we take ln(0.81)=~ -0.2107. But pi might be [a=0.5,b=0.5] so that P(obs|pi)=0.25, which then gets weighted -0.2107*0.25.</a:t>
            </a:r>
            <a:endParaRPr/>
          </a:p>
          <a:p>
            <a:pPr indent="-298450" lvl="0" marL="457200" rtl="0" algn="l">
              <a:spcBef>
                <a:spcPts val="0"/>
              </a:spcBef>
              <a:spcAft>
                <a:spcPts val="0"/>
              </a:spcAft>
              <a:buSzPts val="1100"/>
              <a:buChar char="-"/>
            </a:pPr>
            <a:r>
              <a:rPr lang="en"/>
              <a:t>We could say that if the probability of observations is low given a policy as well as given C, the result will be a low probability. If prob is high for C but low for the policy, the prob will go up (the agent expects it) but believes less able to realize it (the agent doesn’t find it probable given the policy they’re evaluating): “I want it but doing this won’t help”. Has to want it + believe they can do it.</a:t>
            </a:r>
            <a:endParaRPr/>
          </a:p>
          <a:p>
            <a:pPr indent="-298450" lvl="0" marL="457200" rtl="0" algn="l">
              <a:spcBef>
                <a:spcPts val="0"/>
              </a:spcBef>
              <a:spcAft>
                <a:spcPts val="0"/>
              </a:spcAft>
              <a:buSzPts val="1100"/>
              <a:buChar char="-"/>
            </a:pPr>
            <a:r>
              <a:rPr b="1" lang="en"/>
              <a:t>This type of expectation is often used in ML/info theory, often in variational inference or comparing prob distributions; it allows measuring the average log-likelihood of sequences </a:t>
            </a:r>
            <a:r>
              <a:rPr b="1" i="1" lang="en"/>
              <a:t>generated </a:t>
            </a:r>
            <a:r>
              <a:rPr b="1" lang="en"/>
              <a:t>by one distribution (Q(obs|pi) </a:t>
            </a:r>
            <a:r>
              <a:rPr b="1" i="1" lang="en"/>
              <a:t>under </a:t>
            </a:r>
            <a:r>
              <a:rPr b="1" lang="en"/>
              <a:t>another distribution (P(obs|C)), useful for model comparison/optimization.</a:t>
            </a:r>
            <a:endParaRPr b="1"/>
          </a:p>
          <a:p>
            <a:pPr indent="-298450" lvl="0" marL="457200" rtl="0" algn="l">
              <a:spcBef>
                <a:spcPts val="0"/>
              </a:spcBef>
              <a:spcAft>
                <a:spcPts val="0"/>
              </a:spcAft>
              <a:buSzPts val="1100"/>
              <a:buChar char="-"/>
            </a:pPr>
            <a:r>
              <a:rPr b="1" lang="en"/>
              <a:t>If the observed outcomes have high prob values given the policy, and they are highly preferred (high prior probs), the pragmatic value will be higher.</a:t>
            </a:r>
            <a:endParaRPr b="1"/>
          </a:p>
          <a:p>
            <a:pPr indent="0" lvl="0" marL="0" rtl="0" algn="l">
              <a:spcBef>
                <a:spcPts val="0"/>
              </a:spcBef>
              <a:spcAft>
                <a:spcPts val="0"/>
              </a:spcAft>
              <a:buNone/>
            </a:pPr>
            <a:r>
              <a:rPr lang="en"/>
              <a:t>“Note that pragmatic value emerges as a prior belief about observations, where the C-parameters of this distribution may be chosen to reflect the sort of system we are interested in characterizing (in terms of its characteristic or preferred outcome states).” pp. ~73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decomposition of the expected free energy into epistemic and pragmatic value highlights the (epistemic) drive toward information gathering and the </a:t>
            </a:r>
            <a:r>
              <a:rPr i="1" lang="en"/>
              <a:t>(pragmatic) drive toward realizing prior beliefs (C</a:t>
            </a:r>
            <a:r>
              <a:rPr lang="en"/>
              <a:t> in figure 7.3). We will attempt to provide a deeper intuition for the epistemic value in the next section, but it can be thought of simply as the amount of information we stand to gain under a specific policy. </a:t>
            </a:r>
            <a:r>
              <a:rPr lang="en" u="sng"/>
              <a:t>The form of the pragmatic value effectively treats the probability of outcomes, averaged over all policies, as if it were a prior.</a:t>
            </a:r>
            <a:r>
              <a:rPr lang="en"/>
              <a:t> In doing so, those policies with consequences consistent with this prior become more probable, as they are associated with lower expected free energy. </a:t>
            </a:r>
            <a:r>
              <a:rPr lang="en" u="sng"/>
              <a:t>To put this in more intuitive terms, if we consider a certain sort of observation to be very probable, we will act to fulfill our belief that we will encounter these. Therefore, the log probability of outcomes may be thought of as equivalent to a utility function in other formalisms, such as optimal control theory and reinforcement learning</a:t>
            </a:r>
            <a:r>
              <a:rPr lang="en"/>
              <a:t>. The fact that utility and the value of information emerge as two components of the expected free energy means that we do not need to worry about balancing exploration and exploitation. Both are in service of optimizing the same function.” pp. 131 (</a:t>
            </a:r>
            <a:r>
              <a:rPr i="1" lang="en"/>
              <a:t>Chapter 7, “Active Inference in Discrete Time”)</a:t>
            </a:r>
            <a:endParaRPr i="1"/>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76d26cd6d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76d26cd6d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Equation 4.9, Textbook, pp. 73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Info gain: D_KL between posteriors and priors, how much new observations made inferred states diverge from the priors, to be </a:t>
            </a:r>
            <a:r>
              <a:rPr i="1" lang="en"/>
              <a:t>maximized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Pragmatic value: how well C (a categorical probability distribution) describes a sequence of observations: each observation in the sequence is matched to its respective probability in C (ex. \tilde{o}={a,b,a} and C=[a=0.5,b=0.5] -&gt; P(\tilde{o}|C) = 0.5*0.5*0.5=0.125 -&gt; ln(0.125)=~ -2.0794 -&gt; E[ln P(\tilde{o}|C)] is the </a:t>
            </a:r>
            <a:r>
              <a:rPr i="1" lang="en"/>
              <a:t>expected value of this log-likelihood over all possible sequences $$\tilde{o}$$ that could be generated from the distribution $$C$$.</a:t>
            </a:r>
            <a:endParaRPr i="1"/>
          </a:p>
          <a:p>
            <a:pPr indent="0" lvl="0" marL="0" rtl="0" algn="l">
              <a:spcBef>
                <a:spcPts val="0"/>
              </a:spcBef>
              <a:spcAft>
                <a:spcPts val="0"/>
              </a:spcAft>
              <a:buNone/>
            </a:pPr>
            <a:r>
              <a:rPr lang="en"/>
              <a:t>In brief, it’s useful in prob theory and ML more broadly as it:</a:t>
            </a:r>
            <a:endParaRPr/>
          </a:p>
          <a:p>
            <a:pPr indent="-298450" lvl="0" marL="457200" rtl="0" algn="l">
              <a:spcBef>
                <a:spcPts val="0"/>
              </a:spcBef>
              <a:spcAft>
                <a:spcPts val="0"/>
              </a:spcAft>
              <a:buSzPts val="1100"/>
              <a:buChar char="-"/>
            </a:pPr>
            <a:r>
              <a:rPr lang="en"/>
              <a:t>quantifies how well the prob dist explains the observed data</a:t>
            </a:r>
            <a:endParaRPr/>
          </a:p>
          <a:p>
            <a:pPr indent="-298450" lvl="0" marL="457200" rtl="0" algn="l">
              <a:spcBef>
                <a:spcPts val="0"/>
              </a:spcBef>
              <a:spcAft>
                <a:spcPts val="0"/>
              </a:spcAft>
              <a:buSzPts val="1100"/>
              <a:buChar char="-"/>
            </a:pPr>
            <a:r>
              <a:rPr lang="en"/>
              <a:t>it’s often used in MLE to find parameters of $C$ that best fit the observed data</a:t>
            </a:r>
            <a:endParaRPr/>
          </a:p>
          <a:p>
            <a:pPr indent="-298450" lvl="0" marL="457200" rtl="0" algn="l">
              <a:spcBef>
                <a:spcPts val="0"/>
              </a:spcBef>
              <a:spcAft>
                <a:spcPts val="0"/>
              </a:spcAft>
              <a:buSzPts val="1100"/>
              <a:buChar char="-"/>
            </a:pPr>
            <a:r>
              <a:rPr lang="en"/>
              <a:t>The logarithm is used to turn products into sums (easier to work with)</a:t>
            </a:r>
            <a:endParaRPr/>
          </a:p>
          <a:p>
            <a:pPr indent="-298450" lvl="0" marL="457200" rtl="0" algn="l">
              <a:spcBef>
                <a:spcPts val="0"/>
              </a:spcBef>
              <a:spcAft>
                <a:spcPts val="0"/>
              </a:spcAft>
              <a:buSzPts val="1100"/>
              <a:buChar char="-"/>
            </a:pPr>
            <a:r>
              <a:rPr lang="en"/>
              <a:t>expected value gives an </a:t>
            </a:r>
            <a:r>
              <a:rPr i="1" lang="en"/>
              <a:t>average measure of fit across all possible sequences, not just for one specific sequence</a:t>
            </a:r>
            <a:r>
              <a:rPr lang="en"/>
              <a:t>. This expectation is often approximated by averaging over a large number of observed sequences, or calculated analytically if the distribution allows for it.</a:t>
            </a:r>
            <a:endParaRPr/>
          </a:p>
          <a:p>
            <a:pPr indent="0" lvl="0" marL="0" rtl="0" algn="l">
              <a:spcBef>
                <a:spcPts val="0"/>
              </a:spcBef>
              <a:spcAft>
                <a:spcPts val="0"/>
              </a:spcAft>
              <a:buNone/>
            </a:pPr>
            <a:r>
              <a:rPr lang="en"/>
              <a:t>Here with the subscript, $\ln P(\tilde{o}|C)$ is being calculated w.r.t prob dist $Q(\tilde{o}|\pi)$:</a:t>
            </a:r>
            <a:endParaRPr/>
          </a:p>
          <a:p>
            <a:pPr indent="-298450" lvl="0" marL="457200" rtl="0" algn="l">
              <a:spcBef>
                <a:spcPts val="0"/>
              </a:spcBef>
              <a:spcAft>
                <a:spcPts val="0"/>
              </a:spcAft>
              <a:buSzPts val="1100"/>
              <a:buChar char="-"/>
            </a:pPr>
            <a:r>
              <a:rPr lang="en"/>
              <a:t>$P(\tilde{o}|C)$ can be interpreted just as is $P(\tilde{o}|C)$: it is the probability of the observations conditioned on the probabilities in \pi (or C). </a:t>
            </a:r>
            <a:endParaRPr/>
          </a:p>
          <a:p>
            <a:pPr indent="-298450" lvl="0" marL="457200" rtl="0" algn="l">
              <a:spcBef>
                <a:spcPts val="0"/>
              </a:spcBef>
              <a:spcAft>
                <a:spcPts val="0"/>
              </a:spcAft>
              <a:buSzPts val="1100"/>
              <a:buChar char="-"/>
            </a:pPr>
            <a:r>
              <a:rPr lang="en"/>
              <a:t>this expectation with the subscript can be interpreted as a weighted average, where the weights are determined by the probability distribution $(\tilde{o}|\pi$</a:t>
            </a:r>
            <a:endParaRPr/>
          </a:p>
          <a:p>
            <a:pPr indent="-298450" lvl="0" marL="457200" rtl="0" algn="l">
              <a:spcBef>
                <a:spcPts val="0"/>
              </a:spcBef>
              <a:spcAft>
                <a:spcPts val="0"/>
              </a:spcAft>
              <a:buSzPts val="1100"/>
              <a:buChar char="-"/>
            </a:pPr>
            <a:r>
              <a:rPr b="1" lang="en"/>
              <a:t>For each possible sequence $\tilde{o}$, we calculate $\ln P(\tilde{o}|C)$ (multiplying each obs by its associated prob in C)</a:t>
            </a:r>
            <a:endParaRPr b="1"/>
          </a:p>
          <a:p>
            <a:pPr indent="-298450" lvl="0" marL="457200" rtl="0" algn="l">
              <a:spcBef>
                <a:spcPts val="0"/>
              </a:spcBef>
              <a:spcAft>
                <a:spcPts val="0"/>
              </a:spcAft>
              <a:buSzPts val="1100"/>
              <a:buChar char="-"/>
            </a:pPr>
            <a:r>
              <a:rPr b="1" lang="en"/>
              <a:t>then we </a:t>
            </a:r>
            <a:r>
              <a:rPr b="1" i="1" lang="en"/>
              <a:t>weight each of these terms by the probability of that sequence occurring according to $Q(\tilde{o}|\pi)$</a:t>
            </a:r>
            <a:endParaRPr b="1" i="1"/>
          </a:p>
          <a:p>
            <a:pPr indent="-298450" lvl="0" marL="457200" rtl="0" algn="l">
              <a:spcBef>
                <a:spcPts val="0"/>
              </a:spcBef>
              <a:spcAft>
                <a:spcPts val="0"/>
              </a:spcAft>
              <a:buSzPts val="1100"/>
              <a:buChar char="-"/>
            </a:pPr>
            <a:r>
              <a:rPr b="1" lang="en"/>
              <a:t>finally we sum up these weighted values</a:t>
            </a:r>
            <a:endParaRPr b="1"/>
          </a:p>
          <a:p>
            <a:pPr indent="-298450" lvl="0" marL="457200" rtl="0" algn="l">
              <a:spcBef>
                <a:spcPts val="0"/>
              </a:spcBef>
              <a:spcAft>
                <a:spcPts val="0"/>
              </a:spcAft>
              <a:buSzPts val="1100"/>
              <a:buChar char="-"/>
            </a:pPr>
            <a:r>
              <a:t/>
            </a:r>
            <a:endParaRPr b="1"/>
          </a:p>
          <a:p>
            <a:pPr indent="-298450" lvl="0" marL="457200" rtl="0" algn="l">
              <a:spcBef>
                <a:spcPts val="0"/>
              </a:spcBef>
              <a:spcAft>
                <a:spcPts val="0"/>
              </a:spcAft>
              <a:buSzPts val="1100"/>
              <a:buChar char="-"/>
            </a:pPr>
            <a:r>
              <a:rPr lang="en"/>
              <a:t>so if obs are [a,b,a] and C=[a=0.5,b=0.5] and pi=[a=0.2,b=0.8] then we would have for P(\tilde{o}|c) = 0.5*0.5*0.5=0.125. Then we take the log, ln(0.125) =~ -2.0794. then weighting, we have P(\tilde{o}|\pi)=weight_value (a sequence given a policy is associated with a particular prob thus a scalar). We actually do this process for </a:t>
            </a:r>
            <a:r>
              <a:rPr i="1" lang="en"/>
              <a:t>all</a:t>
            </a:r>
            <a:r>
              <a:rPr lang="en"/>
              <a:t> possible sequences of observations, then take the expectation. So, with C we have a means of ‘scoring’ observations (by having the model presume they all have associated prior probabilities, figuratively how much they ‘prefer’ each observation), but multiplying them by their probability given a policy. If the sequence is very likely given </a:t>
            </a:r>
            <a:endParaRPr/>
          </a:p>
          <a:p>
            <a:pPr indent="-298450" lvl="0" marL="457200" rtl="0" algn="l">
              <a:spcBef>
                <a:spcPts val="0"/>
              </a:spcBef>
              <a:spcAft>
                <a:spcPts val="0"/>
              </a:spcAft>
              <a:buSzPts val="1100"/>
              <a:buChar char="-"/>
            </a:pPr>
            <a:r>
              <a:rPr lang="en"/>
              <a:t>So if the probability of Q(\tilde{o}|\pi^{explore}) is very high</a:t>
            </a:r>
            <a:endParaRPr/>
          </a:p>
          <a:p>
            <a:pPr indent="-298450" lvl="0" marL="457200" rtl="0" algn="l">
              <a:spcBef>
                <a:spcPts val="0"/>
              </a:spcBef>
              <a:spcAft>
                <a:spcPts val="0"/>
              </a:spcAft>
              <a:buSzPts val="1100"/>
              <a:buChar char="-"/>
            </a:pPr>
            <a:r>
              <a:rPr lang="en"/>
              <a:t> You could have obs=[a_{t},a_{t+1}] and C=[a=0.9,b=0.1] (a is highly preferred) , so P(obs|C)=0.9*0.9=0.81. we take ln(0.81)=~ -0.2107. But pi might be [a=0.5,b=0.5] so that P(obs|pi)=0.25, which then gets weighted -0.2107*0.25.</a:t>
            </a:r>
            <a:endParaRPr/>
          </a:p>
          <a:p>
            <a:pPr indent="-298450" lvl="0" marL="457200" rtl="0" algn="l">
              <a:spcBef>
                <a:spcPts val="0"/>
              </a:spcBef>
              <a:spcAft>
                <a:spcPts val="0"/>
              </a:spcAft>
              <a:buSzPts val="1100"/>
              <a:buChar char="-"/>
            </a:pPr>
            <a:r>
              <a:rPr lang="en"/>
              <a:t>We could say that if the probability of observations is low given a policy as well as given C, the result will be a low probability. If prob is high for C but low for the policy, the prob will go up (the agent expects it) but believes less able to realize it (the agent doesn’t find it probable given the policy they’re evaluating): “I want it but doing this won’t help”. Has to want it + believe they can do it.</a:t>
            </a:r>
            <a:endParaRPr/>
          </a:p>
          <a:p>
            <a:pPr indent="-298450" lvl="0" marL="457200" rtl="0" algn="l">
              <a:spcBef>
                <a:spcPts val="0"/>
              </a:spcBef>
              <a:spcAft>
                <a:spcPts val="0"/>
              </a:spcAft>
              <a:buSzPts val="1100"/>
              <a:buChar char="-"/>
            </a:pPr>
            <a:r>
              <a:rPr b="1" lang="en"/>
              <a:t>This type of expectation is often used in ML/info theory, often in variational inference or comparing prob distributions; it allows measuring the average log-likelihood of sequences </a:t>
            </a:r>
            <a:r>
              <a:rPr b="1" i="1" lang="en"/>
              <a:t>generated </a:t>
            </a:r>
            <a:r>
              <a:rPr b="1" lang="en"/>
              <a:t>by one distribution (Q(obs|pi) </a:t>
            </a:r>
            <a:r>
              <a:rPr b="1" i="1" lang="en"/>
              <a:t>under </a:t>
            </a:r>
            <a:r>
              <a:rPr b="1" lang="en"/>
              <a:t>another distribution (P(obs|C)), useful for model comparison/optimization.</a:t>
            </a:r>
            <a:endParaRPr b="1"/>
          </a:p>
          <a:p>
            <a:pPr indent="-298450" lvl="0" marL="457200" rtl="0" algn="l">
              <a:spcBef>
                <a:spcPts val="0"/>
              </a:spcBef>
              <a:spcAft>
                <a:spcPts val="0"/>
              </a:spcAft>
              <a:buSzPts val="1100"/>
              <a:buChar char="-"/>
            </a:pPr>
            <a:r>
              <a:rPr b="1" lang="en"/>
              <a:t>If the observed outcomes have high prob values given the policy, and they are highly preferred (high prior probs), the pragmatic value will be higher.</a:t>
            </a:r>
            <a:endParaRPr b="1"/>
          </a:p>
          <a:p>
            <a:pPr indent="0" lvl="0" marL="0" rtl="0" algn="l">
              <a:spcBef>
                <a:spcPts val="0"/>
              </a:spcBef>
              <a:spcAft>
                <a:spcPts val="0"/>
              </a:spcAft>
              <a:buNone/>
            </a:pPr>
            <a:r>
              <a:rPr lang="en"/>
              <a:t>“Note that pragmatic value emerges as a prior belief about observations, where the C-parameters of this distribution may be chosen to reflect the sort of system we are interested in characterizing (in terms of its characteristic or preferred outcome states).” pp. ~73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decomposition of the expected free energy into epistemic and pragmatic value highlights the (epistemic) drive toward information gathering and the </a:t>
            </a:r>
            <a:r>
              <a:rPr i="1" lang="en"/>
              <a:t>(pragmatic) drive toward realizing prior beliefs (C</a:t>
            </a:r>
            <a:r>
              <a:rPr lang="en"/>
              <a:t> in figure 7.3). We will attempt to provide a deeper intuition for the epistemic value in the next section, but it can be thought of simply as the amount of information we stand to gain under a specific policy. </a:t>
            </a:r>
            <a:r>
              <a:rPr lang="en" u="sng"/>
              <a:t>The form of the pragmatic value effectively treats the probability of outcomes, averaged over all policies, as if it were a prior.</a:t>
            </a:r>
            <a:r>
              <a:rPr lang="en"/>
              <a:t> In doing so, those policies with consequences consistent with this prior become more probable, as they are associated with lower expected free energy. </a:t>
            </a:r>
            <a:r>
              <a:rPr lang="en" u="sng"/>
              <a:t>To put this in more intuitive terms, if we consider a certain sort of observation to be very probable, we will act to fulfill our belief that we will encounter these. Therefore, the log probability of outcomes may be thought of as equivalent to a utility function in other formalisms, such as optimal control theory and reinforcement learning</a:t>
            </a:r>
            <a:r>
              <a:rPr lang="en"/>
              <a:t>. The fact that utility and the value of information emerge as two components of the expected free energy means that we do not need to worry about balancing exploration and exploitation. Both are in service of optimizing the same function.” pp. 131 (</a:t>
            </a:r>
            <a:r>
              <a:rPr i="1" lang="en"/>
              <a:t>Chapter 7, “Active Inference in Discrete Time”)</a:t>
            </a:r>
            <a:endParaRPr i="1"/>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76d26cd6d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76d26cd6d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Equation 4.9, Textbook, pp. 73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Info gain: D_KL between posteriors and priors, how much new observations made inferred states diverge from the priors, to be </a:t>
            </a:r>
            <a:r>
              <a:rPr i="1" lang="en"/>
              <a:t>maximized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Pragmatic value: how well C (a categorical probability distribution) describes a sequence of observations: each observation in the sequence is matched to its respective probability in C (ex. \tilde{o}={a,b,a} and C=[a=0.5,b=0.5] -&gt; P(\tilde{o}|C) = 0.5*0.5*0.5=0.125 -&gt; ln(0.125)=~ -2.0794 -&gt; E[ln P(\tilde{o}|C)] is the </a:t>
            </a:r>
            <a:r>
              <a:rPr i="1" lang="en"/>
              <a:t>expected value of this log-likelihood over all possible sequences $$\tilde{o}$$ that could be generated from the distribution $$C$$.</a:t>
            </a:r>
            <a:endParaRPr i="1"/>
          </a:p>
          <a:p>
            <a:pPr indent="0" lvl="0" marL="0" rtl="0" algn="l">
              <a:spcBef>
                <a:spcPts val="0"/>
              </a:spcBef>
              <a:spcAft>
                <a:spcPts val="0"/>
              </a:spcAft>
              <a:buNone/>
            </a:pPr>
            <a:r>
              <a:rPr lang="en"/>
              <a:t>In brief, it’s useful in prob theory and ML more broadly as it:</a:t>
            </a:r>
            <a:endParaRPr/>
          </a:p>
          <a:p>
            <a:pPr indent="-298450" lvl="0" marL="457200" rtl="0" algn="l">
              <a:spcBef>
                <a:spcPts val="0"/>
              </a:spcBef>
              <a:spcAft>
                <a:spcPts val="0"/>
              </a:spcAft>
              <a:buSzPts val="1100"/>
              <a:buChar char="-"/>
            </a:pPr>
            <a:r>
              <a:rPr lang="en"/>
              <a:t>quantifies how well the prob dist explains the observed data</a:t>
            </a:r>
            <a:endParaRPr/>
          </a:p>
          <a:p>
            <a:pPr indent="-298450" lvl="0" marL="457200" rtl="0" algn="l">
              <a:spcBef>
                <a:spcPts val="0"/>
              </a:spcBef>
              <a:spcAft>
                <a:spcPts val="0"/>
              </a:spcAft>
              <a:buSzPts val="1100"/>
              <a:buChar char="-"/>
            </a:pPr>
            <a:r>
              <a:rPr lang="en"/>
              <a:t>it’s often used in MLE to find parameters of $C$ that best fit the observed data</a:t>
            </a:r>
            <a:endParaRPr/>
          </a:p>
          <a:p>
            <a:pPr indent="-298450" lvl="0" marL="457200" rtl="0" algn="l">
              <a:spcBef>
                <a:spcPts val="0"/>
              </a:spcBef>
              <a:spcAft>
                <a:spcPts val="0"/>
              </a:spcAft>
              <a:buSzPts val="1100"/>
              <a:buChar char="-"/>
            </a:pPr>
            <a:r>
              <a:rPr lang="en"/>
              <a:t>The logarithm is used to turn products into sums (easier to work with)</a:t>
            </a:r>
            <a:endParaRPr/>
          </a:p>
          <a:p>
            <a:pPr indent="-298450" lvl="0" marL="457200" rtl="0" algn="l">
              <a:spcBef>
                <a:spcPts val="0"/>
              </a:spcBef>
              <a:spcAft>
                <a:spcPts val="0"/>
              </a:spcAft>
              <a:buSzPts val="1100"/>
              <a:buChar char="-"/>
            </a:pPr>
            <a:r>
              <a:rPr lang="en"/>
              <a:t>expected value gives an </a:t>
            </a:r>
            <a:r>
              <a:rPr i="1" lang="en"/>
              <a:t>average measure of fit across all possible sequences, not just for one specific sequence</a:t>
            </a:r>
            <a:r>
              <a:rPr lang="en"/>
              <a:t>. This expectation is often approximated by averaging over a large number of observed sequences, or calculated analytically if the distribution allows for it.</a:t>
            </a:r>
            <a:endParaRPr/>
          </a:p>
          <a:p>
            <a:pPr indent="0" lvl="0" marL="0" rtl="0" algn="l">
              <a:spcBef>
                <a:spcPts val="0"/>
              </a:spcBef>
              <a:spcAft>
                <a:spcPts val="0"/>
              </a:spcAft>
              <a:buNone/>
            </a:pPr>
            <a:r>
              <a:rPr lang="en"/>
              <a:t>Here with the subscript, $\ln P(\tilde{o}|C)$ is being calculated w.r.t prob dist $Q(\tilde{o}|\pi)$:</a:t>
            </a:r>
            <a:endParaRPr/>
          </a:p>
          <a:p>
            <a:pPr indent="-298450" lvl="0" marL="457200" rtl="0" algn="l">
              <a:spcBef>
                <a:spcPts val="0"/>
              </a:spcBef>
              <a:spcAft>
                <a:spcPts val="0"/>
              </a:spcAft>
              <a:buSzPts val="1100"/>
              <a:buChar char="-"/>
            </a:pPr>
            <a:r>
              <a:rPr lang="en"/>
              <a:t>$P(\tilde{o}|C)$ can be interpreted just as is $P(\tilde{o}|C)$: it is the probability of the observations conditioned on the probabilities in \pi (or C). </a:t>
            </a:r>
            <a:endParaRPr/>
          </a:p>
          <a:p>
            <a:pPr indent="-298450" lvl="0" marL="457200" rtl="0" algn="l">
              <a:spcBef>
                <a:spcPts val="0"/>
              </a:spcBef>
              <a:spcAft>
                <a:spcPts val="0"/>
              </a:spcAft>
              <a:buSzPts val="1100"/>
              <a:buChar char="-"/>
            </a:pPr>
            <a:r>
              <a:rPr lang="en"/>
              <a:t>this expectation with the subscript can be interpreted as a weighted average, where the weights are determined by the probability distribution $(\tilde{o}|\pi$</a:t>
            </a:r>
            <a:endParaRPr/>
          </a:p>
          <a:p>
            <a:pPr indent="-298450" lvl="0" marL="457200" rtl="0" algn="l">
              <a:spcBef>
                <a:spcPts val="0"/>
              </a:spcBef>
              <a:spcAft>
                <a:spcPts val="0"/>
              </a:spcAft>
              <a:buSzPts val="1100"/>
              <a:buChar char="-"/>
            </a:pPr>
            <a:r>
              <a:rPr b="1" lang="en"/>
              <a:t>For each possible sequence $\tilde{o}$, we calculate $\ln P(\tilde{o}|C)$ (multiplying each obs by its associated prob in C)</a:t>
            </a:r>
            <a:endParaRPr b="1"/>
          </a:p>
          <a:p>
            <a:pPr indent="-298450" lvl="0" marL="457200" rtl="0" algn="l">
              <a:spcBef>
                <a:spcPts val="0"/>
              </a:spcBef>
              <a:spcAft>
                <a:spcPts val="0"/>
              </a:spcAft>
              <a:buSzPts val="1100"/>
              <a:buChar char="-"/>
            </a:pPr>
            <a:r>
              <a:rPr b="1" lang="en"/>
              <a:t>then we </a:t>
            </a:r>
            <a:r>
              <a:rPr b="1" i="1" lang="en"/>
              <a:t>weight each of these terms by the probability of that sequence occurring according to $Q(\tilde{o}|\pi)$</a:t>
            </a:r>
            <a:endParaRPr b="1" i="1"/>
          </a:p>
          <a:p>
            <a:pPr indent="-298450" lvl="0" marL="457200" rtl="0" algn="l">
              <a:spcBef>
                <a:spcPts val="0"/>
              </a:spcBef>
              <a:spcAft>
                <a:spcPts val="0"/>
              </a:spcAft>
              <a:buSzPts val="1100"/>
              <a:buChar char="-"/>
            </a:pPr>
            <a:r>
              <a:rPr b="1" lang="en"/>
              <a:t>finally we sum up these weighted values</a:t>
            </a:r>
            <a:endParaRPr b="1"/>
          </a:p>
          <a:p>
            <a:pPr indent="-298450" lvl="0" marL="457200" rtl="0" algn="l">
              <a:spcBef>
                <a:spcPts val="0"/>
              </a:spcBef>
              <a:spcAft>
                <a:spcPts val="0"/>
              </a:spcAft>
              <a:buSzPts val="1100"/>
              <a:buChar char="-"/>
            </a:pPr>
            <a:r>
              <a:t/>
            </a:r>
            <a:endParaRPr b="1"/>
          </a:p>
          <a:p>
            <a:pPr indent="-298450" lvl="0" marL="457200" rtl="0" algn="l">
              <a:spcBef>
                <a:spcPts val="0"/>
              </a:spcBef>
              <a:spcAft>
                <a:spcPts val="0"/>
              </a:spcAft>
              <a:buSzPts val="1100"/>
              <a:buChar char="-"/>
            </a:pPr>
            <a:r>
              <a:rPr lang="en"/>
              <a:t>so if obs are [a,b,a] and C=[a=0.5,b=0.5] and pi=[a=0.2,b=0.8] then we would have for P(\tilde{o}|c) = 0.5*0.5*0.5=0.125. Then we take the log, ln(0.125) =~ -2.0794. then weighting, we have P(\tilde{o}|\pi)=weight_value (a sequence given a policy is associated with a particular prob thus a scalar). We actually do this process for </a:t>
            </a:r>
            <a:r>
              <a:rPr i="1" lang="en"/>
              <a:t>all</a:t>
            </a:r>
            <a:r>
              <a:rPr lang="en"/>
              <a:t> possible sequences of observations, then take the expectation. So, with C we have a means of ‘scoring’ observations (by having the model presume they all have associated prior probabilities, figuratively how much they ‘prefer’ each observation), but multiplying them by their probability given a policy. If the sequence is very likely given </a:t>
            </a:r>
            <a:endParaRPr/>
          </a:p>
          <a:p>
            <a:pPr indent="-298450" lvl="0" marL="457200" rtl="0" algn="l">
              <a:spcBef>
                <a:spcPts val="0"/>
              </a:spcBef>
              <a:spcAft>
                <a:spcPts val="0"/>
              </a:spcAft>
              <a:buSzPts val="1100"/>
              <a:buChar char="-"/>
            </a:pPr>
            <a:r>
              <a:rPr lang="en"/>
              <a:t>So if the probability of Q(\tilde{o}|\pi^{explore}) is very high</a:t>
            </a:r>
            <a:endParaRPr/>
          </a:p>
          <a:p>
            <a:pPr indent="-298450" lvl="0" marL="457200" rtl="0" algn="l">
              <a:spcBef>
                <a:spcPts val="0"/>
              </a:spcBef>
              <a:spcAft>
                <a:spcPts val="0"/>
              </a:spcAft>
              <a:buSzPts val="1100"/>
              <a:buChar char="-"/>
            </a:pPr>
            <a:r>
              <a:rPr lang="en"/>
              <a:t> You could have obs=[a_{t},a_{t+1}] and C=[a=0.9,b=0.1] (a is highly preferred) , so P(obs|C)=0.9*0.9=0.81. we take ln(0.81)=~ -0.2107. But pi might be [a=0.5,b=0.5] so that P(obs|pi)=0.25, which then gets weighted -0.2107*0.25.</a:t>
            </a:r>
            <a:endParaRPr/>
          </a:p>
          <a:p>
            <a:pPr indent="-298450" lvl="0" marL="457200" rtl="0" algn="l">
              <a:spcBef>
                <a:spcPts val="0"/>
              </a:spcBef>
              <a:spcAft>
                <a:spcPts val="0"/>
              </a:spcAft>
              <a:buSzPts val="1100"/>
              <a:buChar char="-"/>
            </a:pPr>
            <a:r>
              <a:rPr lang="en"/>
              <a:t>We could say that if the probability of observations is low given a policy as well as given C, the result will be a low probability. If prob is high for C but low for the policy, the prob will go up (the agent expects it) but believes less able to realize it (the agent doesn’t find it probable given the policy they’re evaluating): “I want it but doing this won’t help”. Has to want it + believe they can do it.</a:t>
            </a:r>
            <a:endParaRPr/>
          </a:p>
          <a:p>
            <a:pPr indent="-298450" lvl="0" marL="457200" rtl="0" algn="l">
              <a:spcBef>
                <a:spcPts val="0"/>
              </a:spcBef>
              <a:spcAft>
                <a:spcPts val="0"/>
              </a:spcAft>
              <a:buSzPts val="1100"/>
              <a:buChar char="-"/>
            </a:pPr>
            <a:r>
              <a:rPr b="1" lang="en"/>
              <a:t>This type of expectation is often used in ML/info theory, often in variational inference or comparing prob distributions; it allows measuring the average log-likelihood of sequences </a:t>
            </a:r>
            <a:r>
              <a:rPr b="1" i="1" lang="en"/>
              <a:t>generated </a:t>
            </a:r>
            <a:r>
              <a:rPr b="1" lang="en"/>
              <a:t>by one distribution (Q(obs|pi) </a:t>
            </a:r>
            <a:r>
              <a:rPr b="1" i="1" lang="en"/>
              <a:t>under </a:t>
            </a:r>
            <a:r>
              <a:rPr b="1" lang="en"/>
              <a:t>another distribution (P(obs|C)), useful for model comparison/optimization.</a:t>
            </a:r>
            <a:endParaRPr b="1"/>
          </a:p>
          <a:p>
            <a:pPr indent="-298450" lvl="0" marL="457200" rtl="0" algn="l">
              <a:spcBef>
                <a:spcPts val="0"/>
              </a:spcBef>
              <a:spcAft>
                <a:spcPts val="0"/>
              </a:spcAft>
              <a:buSzPts val="1100"/>
              <a:buChar char="-"/>
            </a:pPr>
            <a:r>
              <a:rPr b="1" lang="en"/>
              <a:t>If the observed outcomes have high prob values given the policy, and they are highly preferred (high prior probs), the pragmatic value will be higher.</a:t>
            </a:r>
            <a:endParaRPr b="1"/>
          </a:p>
          <a:p>
            <a:pPr indent="0" lvl="0" marL="0" rtl="0" algn="l">
              <a:spcBef>
                <a:spcPts val="0"/>
              </a:spcBef>
              <a:spcAft>
                <a:spcPts val="0"/>
              </a:spcAft>
              <a:buNone/>
            </a:pPr>
            <a:r>
              <a:rPr lang="en"/>
              <a:t>“Note that pragmatic value emerges as a prior belief about observations, where the C-parameters of this distribution may be chosen to reflect the sort of system we are interested in characterizing (in terms of its characteristic or preferred outcome states).” pp. ~73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decomposition of the expected free energy into epistemic and pragmatic value highlights the (epistemic) drive toward information gathering and the </a:t>
            </a:r>
            <a:r>
              <a:rPr i="1" lang="en"/>
              <a:t>(pragmatic) drive toward realizing prior beliefs (C</a:t>
            </a:r>
            <a:r>
              <a:rPr lang="en"/>
              <a:t> in figure 7.3). We will attempt to provide a deeper intuition for the epistemic value in the next section, but it can be thought of simply as the amount of information we stand to gain under a specific policy. </a:t>
            </a:r>
            <a:r>
              <a:rPr lang="en" u="sng"/>
              <a:t>The form of the pragmatic value effectively treats the probability of outcomes, averaged over all policies, as if it were a prior.</a:t>
            </a:r>
            <a:r>
              <a:rPr lang="en"/>
              <a:t> In doing so, those policies with consequences consistent with this prior become more probable, as they are associated with lower expected free energy. </a:t>
            </a:r>
            <a:r>
              <a:rPr lang="en" u="sng"/>
              <a:t>To put this in more intuitive terms, if we consider a certain sort of observation to be very probable, we will act to fulfill our belief that we will encounter these. Therefore, the log probability of outcomes may be thought of as equivalent to a utility function in other formalisms, such as optimal control theory and reinforcement learning</a:t>
            </a:r>
            <a:r>
              <a:rPr lang="en"/>
              <a:t>. The fact that utility and the value of information emerge as two components of the expected free energy means that we do not need to worry about balancing exploration and exploitation. Both are in service of optimizing the same function.” pp. 131 (</a:t>
            </a:r>
            <a:r>
              <a:rPr i="1" lang="en"/>
              <a:t>Chapter 7, “Active Inference in Discrete Time”)</a:t>
            </a:r>
            <a:endParaRPr i="1"/>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7709da4f4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7709da4f4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inferred probability distribution over expected states at the current timestep is needed for running the learning update for the A matrix</a:t>
            </a:r>
            <a:endParaRPr/>
          </a:p>
          <a:p>
            <a:pPr indent="-298450" lvl="0" marL="457200" rtl="0" algn="l">
              <a:spcBef>
                <a:spcPts val="0"/>
              </a:spcBef>
              <a:spcAft>
                <a:spcPts val="0"/>
              </a:spcAft>
              <a:buSzPts val="1100"/>
              <a:buChar char="-"/>
            </a:pPr>
            <a:r>
              <a:rPr lang="en"/>
              <a:t>Notice the observations ‘improvement’ in the ‘outcome’ modality and ‘self’ in the ‘attention’ modality led the agent to upweight the association between ‘improvement’ and the ‘self’ attention state – this functions similarly to associational learning and synaptic gain, amplifying the association relative to the other potential associations.</a:t>
            </a:r>
            <a:endParaRPr/>
          </a:p>
          <a:p>
            <a:pPr indent="-298450" lvl="0" marL="457200" rtl="0" algn="l">
              <a:spcBef>
                <a:spcPts val="0"/>
              </a:spcBef>
              <a:spcAft>
                <a:spcPts val="0"/>
              </a:spcAft>
              <a:buSzPts val="1100"/>
              <a:buChar char="-"/>
            </a:pPr>
            <a:r>
              <a:rPr lang="en"/>
              <a:t>The second array for attention observations and attention states remains the same, i.e. perfectly informative – nothing has occurred which would change the agent’s beliefs about this</a:t>
            </a:r>
            <a:endParaRPr/>
          </a:p>
          <a:p>
            <a:pPr indent="-298450" lvl="0" marL="457200" rtl="0" algn="l">
              <a:spcBef>
                <a:spcPts val="0"/>
              </a:spcBef>
              <a:spcAft>
                <a:spcPts val="0"/>
              </a:spcAft>
              <a:buSzPts val="1100"/>
              <a:buChar char="-"/>
            </a:pPr>
            <a:r>
              <a:rPr i="1" lang="en"/>
              <a:t>**Note: for demonstration of learning, we have to force a hypothetical action the agent has taken. It’s generally irrelevant for our use-case since the posterior over states at the current timestep will always be the same for either policy–the agent always knows what attention state it is in given based on its action as its fully transition model–B matrix– is fully informative. Note also that again, learning typically occurs on a slower timescale, after more than one timestep, so in the upcoming simulations we will not have to do this – this is for demonstration as we are building up towards an action-perception loop and how it would be coded in the correct order of steps.</a:t>
            </a:r>
            <a:endParaRPr i="1"/>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76d26cd6d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76d26cd6d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result of an active inference loop run over 30 iterations (python indexes at 0, so ranging t=0 to t=29)</a:t>
            </a:r>
            <a:endParaRPr/>
          </a:p>
          <a:p>
            <a:pPr indent="-298450" lvl="0" marL="457200" rtl="0" algn="l">
              <a:spcBef>
                <a:spcPts val="0"/>
              </a:spcBef>
              <a:spcAft>
                <a:spcPts val="0"/>
              </a:spcAft>
              <a:buSzPts val="1100"/>
              <a:buChar char="-"/>
            </a:pPr>
            <a:r>
              <a:rPr lang="en"/>
              <a:t>we can read the plot both left-to-right (over time, following the timesteps) as well as top-to-bottom (as these are the order of steps in the loop as coded:</a:t>
            </a:r>
            <a:endParaRPr/>
          </a:p>
          <a:p>
            <a:pPr indent="-298450" lvl="0" marL="457200" rtl="0" algn="l">
              <a:spcBef>
                <a:spcPts val="0"/>
              </a:spcBef>
              <a:spcAft>
                <a:spcPts val="0"/>
              </a:spcAft>
              <a:buSzPts val="1100"/>
              <a:buChar char="-"/>
            </a:pPr>
            <a:r>
              <a:rPr lang="en"/>
              <a:t> agent receives an observation, </a:t>
            </a:r>
            <a:endParaRPr/>
          </a:p>
          <a:p>
            <a:pPr indent="-298450" lvl="0" marL="457200" rtl="0" algn="l">
              <a:spcBef>
                <a:spcPts val="0"/>
              </a:spcBef>
              <a:spcAft>
                <a:spcPts val="0"/>
              </a:spcAft>
              <a:buSzPts val="1100"/>
              <a:buChar char="-"/>
            </a:pPr>
            <a:r>
              <a:rPr lang="en"/>
              <a:t>then infers states and computes VFE (F_t),</a:t>
            </a:r>
            <a:endParaRPr/>
          </a:p>
          <a:p>
            <a:pPr indent="-298450" lvl="0" marL="457200" rtl="0" algn="l">
              <a:spcBef>
                <a:spcPts val="0"/>
              </a:spcBef>
              <a:spcAft>
                <a:spcPts val="0"/>
              </a:spcAft>
              <a:buSzPts val="1100"/>
              <a:buChar char="-"/>
            </a:pPr>
            <a:r>
              <a:rPr lang="en"/>
              <a:t> then goes thru a round of learning conditional on how often the agent is set to learn, </a:t>
            </a:r>
            <a:endParaRPr/>
          </a:p>
          <a:p>
            <a:pPr indent="-298450" lvl="0" marL="457200" rtl="0" algn="l">
              <a:spcBef>
                <a:spcPts val="0"/>
              </a:spcBef>
              <a:spcAft>
                <a:spcPts val="0"/>
              </a:spcAft>
              <a:buSzPts val="1100"/>
              <a:buChar char="-"/>
            </a:pPr>
            <a:r>
              <a:rPr lang="en"/>
              <a:t>then the agent infers policies which computes EFE (G_t) as well as the posteriors over policies, </a:t>
            </a:r>
            <a:endParaRPr/>
          </a:p>
          <a:p>
            <a:pPr indent="-298450" lvl="0" marL="457200" rtl="0" algn="l">
              <a:spcBef>
                <a:spcPts val="0"/>
              </a:spcBef>
              <a:spcAft>
                <a:spcPts val="0"/>
              </a:spcAft>
              <a:buSzPts val="1100"/>
              <a:buChar char="-"/>
            </a:pPr>
            <a:r>
              <a:rPr lang="en"/>
              <a:t>and finally the agent chooses an action for the </a:t>
            </a:r>
            <a:r>
              <a:rPr i="1" lang="en"/>
              <a:t>next </a:t>
            </a:r>
            <a:r>
              <a:rPr lang="en"/>
              <a:t>time step. </a:t>
            </a:r>
            <a:endParaRPr/>
          </a:p>
          <a:p>
            <a:pPr indent="-298450" lvl="0" marL="457200" rtl="0" algn="l">
              <a:spcBef>
                <a:spcPts val="0"/>
              </a:spcBef>
              <a:spcAft>
                <a:spcPts val="0"/>
              </a:spcAft>
              <a:buSzPts val="1100"/>
              <a:buChar char="-"/>
            </a:pPr>
            <a:r>
              <a:rPr lang="en"/>
              <a:t>**</a:t>
            </a:r>
            <a:r>
              <a:rPr i="1" lang="en"/>
              <a:t>note: the agent is learning outcome-attention probability values, which as we saw are actually updated prior to the ‘G_t’ plot, but I’ve placed them on the ‘Probability’ subplot for sake of trying to keep it more concise.</a:t>
            </a:r>
            <a:endParaRPr i="1"/>
          </a:p>
          <a:p>
            <a:pPr indent="-298450" lvl="0" marL="457200" rtl="0" algn="l">
              <a:spcBef>
                <a:spcPts val="0"/>
              </a:spcBef>
              <a:spcAft>
                <a:spcPts val="0"/>
              </a:spcAft>
              <a:buSzPts val="1100"/>
              <a:buChar char="-"/>
            </a:pPr>
            <a:r>
              <a:t/>
            </a:r>
            <a:endParaRPr i="1"/>
          </a:p>
          <a:p>
            <a:pPr indent="-298450" lvl="0" marL="457200" rtl="0" algn="l">
              <a:spcBef>
                <a:spcPts val="0"/>
              </a:spcBef>
              <a:spcAft>
                <a:spcPts val="0"/>
              </a:spcAft>
              <a:buSzPts val="1100"/>
              <a:buChar char="-"/>
            </a:pPr>
            <a:r>
              <a:rPr lang="en"/>
              <a:t>we initialize the agent with an observation list [0,1] meaning it observes ‘improvement’ and ‘neighbor1’ . then for the remaining first 15 steps (t=1 to t=14 inclusive), the ‘environment</a:t>
            </a:r>
            <a:r>
              <a:rPr lang="en"/>
              <a:t>'</a:t>
            </a:r>
            <a:r>
              <a:rPr lang="en"/>
              <a:t> will always send the agent ‘improvement’ if it chooses ‘exploit neighbor1’ as its action but ‘no improvement’ if it explores. at stage 2 this reverses, so that improvement is had from exploring only.</a:t>
            </a:r>
            <a:endParaRPr/>
          </a:p>
          <a:p>
            <a:pPr indent="-298450" lvl="0" marL="457200" rtl="0" algn="l">
              <a:spcBef>
                <a:spcPts val="0"/>
              </a:spcBef>
              <a:spcAft>
                <a:spcPts val="0"/>
              </a:spcAft>
              <a:buSzPts val="1100"/>
              <a:buChar char="-"/>
            </a:pPr>
            <a:r>
              <a:rPr lang="en"/>
              <a:t>remember the agent’s C matrix was set so that it highly prefers improvements, and disfavors ‘no improvement’.</a:t>
            </a:r>
            <a:endParaRPr/>
          </a:p>
          <a:p>
            <a:pPr indent="-298450" lvl="0" marL="457200" rtl="0" algn="l">
              <a:spcBef>
                <a:spcPts val="0"/>
              </a:spcBef>
              <a:spcAft>
                <a:spcPts val="0"/>
              </a:spcAft>
              <a:buSzPts val="1100"/>
              <a:buChar char="-"/>
            </a:pPr>
            <a:r>
              <a:rPr lang="en"/>
              <a:t>the agent starts with its habits: it has no F or G computed for its available policies yet, so it can only rely on the E matrix of habits whose values were 0.5 for both policies. Because of the stochastic action selection – it will choose explore with probability 0.5 or exploit with probability 0.5 – it selects randomly. It then gives ‘explore’ a second try – as the G per policy was still the same. But after these two steps of exploring to find no improvement, and with a drop in its improvement-self association from learning, the agent determines EFE to be lower for exploiting instead. It exploits at timestep t=3, sees improvement, and continues this same action as it repeatedly realizes its preferences. </a:t>
            </a:r>
            <a:endParaRPr/>
          </a:p>
          <a:p>
            <a:pPr indent="-298450" lvl="0" marL="457200" rtl="0" algn="l">
              <a:spcBef>
                <a:spcPts val="0"/>
              </a:spcBef>
              <a:spcAft>
                <a:spcPts val="0"/>
              </a:spcAft>
              <a:buSzPts val="1100"/>
              <a:buChar char="-"/>
            </a:pPr>
            <a:r>
              <a:rPr lang="en"/>
              <a:t>It continues to learn the association improvement|neighbor – nearly reaching full probability by the end of Stage 1. </a:t>
            </a:r>
            <a:endParaRPr/>
          </a:p>
          <a:p>
            <a:pPr indent="-298450" lvl="0" marL="457200" rtl="0" algn="l">
              <a:spcBef>
                <a:spcPts val="0"/>
              </a:spcBef>
              <a:spcAft>
                <a:spcPts val="0"/>
              </a:spcAft>
              <a:buSzPts val="1100"/>
              <a:buChar char="-"/>
            </a:pPr>
            <a:r>
              <a:rPr lang="en"/>
              <a:t>It has a learning step at the same time as the context changes, however: it learns that maybe this association isn’t as strong as it thought, and it continues unlearning this association as it keeps trying what was previously a very successful policy.</a:t>
            </a:r>
            <a:endParaRPr/>
          </a:p>
          <a:p>
            <a:pPr indent="-298450" lvl="0" marL="457200" rtl="0" algn="l">
              <a:spcBef>
                <a:spcPts val="0"/>
              </a:spcBef>
              <a:spcAft>
                <a:spcPts val="0"/>
              </a:spcAft>
              <a:buSzPts val="1100"/>
              <a:buChar char="-"/>
            </a:pPr>
            <a:r>
              <a:rPr lang="en"/>
              <a:t>Notice this agent has </a:t>
            </a:r>
            <a:r>
              <a:rPr i="1" lang="en"/>
              <a:t>never </a:t>
            </a:r>
            <a:r>
              <a:rPr lang="en"/>
              <a:t>witnessed an improvement from exploring instead: it hasn’t had any opportunity to update this association because of its </a:t>
            </a:r>
            <a:r>
              <a:rPr lang="en"/>
              <a:t>stubbornness</a:t>
            </a:r>
            <a:r>
              <a:rPr lang="en"/>
              <a:t>. Though the agent would eventually unlearn this policy if the timesteps continued in this context,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ea84999e0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ea84999e0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(Lazer et. al, 2007)</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pp. 672-673: four critera (verisimilitude, robustness, reproducibility, non-triviality)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“Agentbased modeling, a particular type of simulation modeling, is especially well suited to the study of organizational systems (Chang and Harrington, 2006). Agent-based modeling starts with a set of simple assumptions about agents’ behavior and inductively derives the emergent system-level behaviors that follow (Schelling, 1978; Macy and Willer, 2002)”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Box: Box repeated the aphorism twice more in his 1987 book, Empirical Model-Building and Response Surfaces (which was co-authored with Norman Draper).[4] The first repetition is on p. 74: "Remember that all models are wrong; the practical question is how wrong do they have to be to not be useful." The second repetition is on p. 424, which is excerpted below.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all models are approximations. Essentially, all models are wrong, but some are useful. However, the approximate nature of the model must always be borne in mind....</a:t>
            </a: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7709da4f4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7709da4f4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demonstration of an agent without learning and uniform/perfect distributions</a:t>
            </a:r>
            <a:endParaRPr/>
          </a:p>
          <a:p>
            <a:pPr indent="-298450" lvl="0" marL="457200" rtl="0" algn="l">
              <a:spcBef>
                <a:spcPts val="0"/>
              </a:spcBef>
              <a:spcAft>
                <a:spcPts val="0"/>
              </a:spcAft>
              <a:buSzPts val="1100"/>
              <a:buChar char="-"/>
            </a:pPr>
            <a:r>
              <a:rPr lang="en"/>
              <a:t>with perfect transitions, the agent finds expects no epistemic value from ‘trying’ one policy over another, and its observation model remains the same so nothing directs it to thinking it will receive an improvement from a particular attention state (i.e. no pragmatic value is expected, either). Thus G never fluctuates.</a:t>
            </a:r>
            <a:endParaRPr/>
          </a:p>
          <a:p>
            <a:pPr indent="-298450" lvl="0" marL="457200" rtl="0" algn="l">
              <a:spcBef>
                <a:spcPts val="0"/>
              </a:spcBef>
              <a:spcAft>
                <a:spcPts val="0"/>
              </a:spcAft>
              <a:buSzPts val="1100"/>
              <a:buChar char="-"/>
            </a:pPr>
            <a:r>
              <a:rPr lang="en"/>
              <a:t>again, F remains the same: with perfect knowledge about transitions, the complexity term in computing VFE remains 0, and accuracy fluctuates but is not differentiable between policies. </a:t>
            </a:r>
            <a:endParaRPr/>
          </a:p>
          <a:p>
            <a:pPr indent="-298450" lvl="0" marL="457200" rtl="0" algn="l">
              <a:spcBef>
                <a:spcPts val="0"/>
              </a:spcBef>
              <a:spcAft>
                <a:spcPts val="0"/>
              </a:spcAft>
              <a:buSzPts val="1100"/>
              <a:buChar char="-"/>
            </a:pPr>
            <a:r>
              <a:rPr lang="en"/>
              <a:t>per our previous equation for policy inference, the agent is stuck with stochastically selecting from its habits</a:t>
            </a:r>
            <a:endParaRPr/>
          </a:p>
          <a:p>
            <a:pPr indent="-298450" lvl="0" marL="457200" rtl="0" algn="l">
              <a:spcBef>
                <a:spcPts val="0"/>
              </a:spcBef>
              <a:spcAft>
                <a:spcPts val="0"/>
              </a:spcAft>
              <a:buSzPts val="1100"/>
              <a:buChar char="-"/>
            </a:pPr>
            <a:r>
              <a:rPr lang="en"/>
              <a:t>learning is thus necessary for this use-case. here the code is written to force the agent to learn only one time, at t=20: the agent sees a major shift in its policy posteriors as well as expected free energy per policy. this leads to a more “optimal” behavior (relative to the task).</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71b167106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71b167106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ec026dd55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ec026dd55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ec026dd55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ec026dd55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eaaa5ff5a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eaaa5ff5a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original NetLogo script: </a:t>
            </a:r>
            <a:r>
              <a:rPr lang="en" u="sng">
                <a:solidFill>
                  <a:schemeClr val="hlink"/>
                </a:solidFill>
                <a:hlinkClick r:id="rId2"/>
              </a:rPr>
              <a:t>https://netlogoweb.org/web?url=https%3A%2F%2Fmodelingcommons.org%3A443%2Fbrowse%2F5219%2Fmodel_contents&amp;name=Problem+Solving+in+Networks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Levinthal, D. A. (1997). "Adaptation on Rugged Landscapes". Management Science. 43 (7): 934–950. doi:10.1287/mnsc.43.7.934.</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74e7a5dfe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74e7a5dfe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original NetLogo script (interactive): </a:t>
            </a:r>
            <a:r>
              <a:rPr lang="en" u="sng">
                <a:solidFill>
                  <a:schemeClr val="hlink"/>
                </a:solidFill>
                <a:hlinkClick r:id="rId2"/>
              </a:rPr>
              <a:t>https://netlogoweb.org/web?url=https%3A%2F%2Fmodelingcommons.org%3A443%2Fbrowse%2F5219%2Fmodel_contents&amp;name=Problem+Solving+in+Networks</a:t>
            </a:r>
            <a:r>
              <a:rPr lang="en"/>
              <a:t>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ec026dd55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ec026dd55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original NetLogo script (interactive): </a:t>
            </a:r>
            <a:r>
              <a:rPr lang="en" u="sng">
                <a:solidFill>
                  <a:schemeClr val="hlink"/>
                </a:solidFill>
                <a:hlinkClick r:id="rId2"/>
              </a:rPr>
              <a:t>https://netlogoweb.org/web?url=https%3A%2F%2Fmodelingcommons.org%3A443%2Fbrowse%2F5219%2Fmodel_contents&amp;name=Problem+Solving+in+Networks</a:t>
            </a:r>
            <a:r>
              <a:rPr lang="en"/>
              <a:t>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ec026dd55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ec026dd55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original NetLogo script (interactive): </a:t>
            </a:r>
            <a:r>
              <a:rPr lang="en" u="sng">
                <a:solidFill>
                  <a:schemeClr val="hlink"/>
                </a:solidFill>
                <a:hlinkClick r:id="rId2"/>
              </a:rPr>
              <a:t>https://netlogoweb.org/web?url=https%3A%2F%2Fmodelingcommons.org%3A443%2Fbrowse%2F5219%2Fmodel_contents&amp;name=Problem+Solving+in+Networks</a:t>
            </a:r>
            <a:r>
              <a:rPr lang="en"/>
              <a:t>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ec026dd55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ec026dd55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first trial, the fully-connected random graph network with 30 agents, the takeaways are:</a:t>
            </a:r>
            <a:endParaRPr/>
          </a:p>
          <a:p>
            <a:pPr indent="-298450" lvl="0" marL="457200" rtl="0" algn="l">
              <a:spcBef>
                <a:spcPts val="0"/>
              </a:spcBef>
              <a:spcAft>
                <a:spcPts val="0"/>
              </a:spcAft>
              <a:buSzPts val="1100"/>
              <a:buChar char="-"/>
            </a:pPr>
            <a:r>
              <a:rPr lang="en"/>
              <a:t>it recreates similar dynamics to the Lazer &amp; Friedman model: </a:t>
            </a:r>
            <a:endParaRPr/>
          </a:p>
          <a:p>
            <a:pPr indent="-298450" lvl="1" marL="914400" rtl="0" algn="l">
              <a:spcBef>
                <a:spcPts val="0"/>
              </a:spcBef>
              <a:spcAft>
                <a:spcPts val="0"/>
              </a:spcAft>
              <a:buSzPts val="1100"/>
              <a:buChar char="-"/>
            </a:pPr>
            <a:r>
              <a:rPr lang="en"/>
              <a:t>agents reach a maximum fitness level over time as they explore/exploit</a:t>
            </a:r>
            <a:endParaRPr/>
          </a:p>
          <a:p>
            <a:pPr indent="-298450" lvl="1" marL="914400" rtl="0" algn="l">
              <a:spcBef>
                <a:spcPts val="0"/>
              </a:spcBef>
              <a:spcAft>
                <a:spcPts val="0"/>
              </a:spcAft>
              <a:buSzPts val="1100"/>
              <a:buChar char="-"/>
            </a:pPr>
            <a:r>
              <a:rPr lang="en"/>
              <a:t>diversity of ideas indeed goes down over time: agents each have 30 actions available (explore or exploit one of 29 neighbors), so exploiting (or coincidentally exploring) the same solutions more than exploring new ones reduces idea diversity</a:t>
            </a:r>
            <a:endParaRPr/>
          </a:p>
          <a:p>
            <a:pPr indent="0" lvl="0" marL="0" rtl="0" algn="l">
              <a:spcBef>
                <a:spcPts val="0"/>
              </a:spcBef>
              <a:spcAft>
                <a:spcPts val="0"/>
              </a:spcAft>
              <a:buNone/>
            </a:pPr>
            <a:r>
              <a:rPr lang="en"/>
              <a:t>-  </a:t>
            </a:r>
            <a:r>
              <a:rPr b="1" lang="en"/>
              <a:t>however:</a:t>
            </a:r>
            <a:endParaRPr/>
          </a:p>
          <a:p>
            <a:pPr indent="457200" lvl="0" marL="0" rtl="0" algn="l">
              <a:spcBef>
                <a:spcPts val="0"/>
              </a:spcBef>
              <a:spcAft>
                <a:spcPts val="0"/>
              </a:spcAft>
              <a:buNone/>
            </a:pPr>
            <a:r>
              <a:rPr lang="en"/>
              <a:t>- notice: </a:t>
            </a:r>
            <a:r>
              <a:rPr lang="en" u="sng"/>
              <a:t>agents’ beliefs in exploring leading to better solutions</a:t>
            </a:r>
            <a:r>
              <a:rPr lang="en"/>
              <a:t> (i.e. P(improvement|attention to self) where exploring is the action proxy for the latter) : it drops immensely as agents learn to rely more on their peers than on exploring their own solutions; average ‘Personal Efficacy’ beliefs drop to below 0.2 probability by time agents reach the best solution in stage 1.</a:t>
            </a:r>
            <a:endParaRPr/>
          </a:p>
          <a:p>
            <a:pPr indent="457200" lvl="0" marL="0" rtl="0" algn="l">
              <a:spcBef>
                <a:spcPts val="0"/>
              </a:spcBef>
              <a:spcAft>
                <a:spcPts val="0"/>
              </a:spcAft>
              <a:buNone/>
            </a:pPr>
            <a:r>
              <a:rPr lang="en"/>
              <a:t>- this learned pattern </a:t>
            </a:r>
            <a:r>
              <a:rPr i="1" lang="en"/>
              <a:t>continues into stage 2 – agents almost entirely only exploit one another’s answers throughout this entire stage, thus idea diversity stays low throughout stage 2, the max fitness the agents reach takes 4 timesteps </a:t>
            </a:r>
            <a:r>
              <a:rPr i="1" lang="en" u="sng"/>
              <a:t>longer to get to</a:t>
            </a:r>
            <a:r>
              <a:rPr i="1" lang="en"/>
              <a:t> than in stage 1, and the agents </a:t>
            </a:r>
            <a:r>
              <a:rPr i="1" lang="en" u="sng"/>
              <a:t>don’t even reach the best possible solution, instead plateauing before the trial is over</a:t>
            </a:r>
            <a:endParaRPr i="1"/>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ec026dd55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ec026dd55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an alternative group assignment where agents are instead in small groups with no overlap, here 6 groups of 5 agents, the negative impacts found in the previous fully connected network are somewhat mitigated: agents have fewer neighbors to choose from, and their explore-exploit ratio goes down as agents must explore more often to advance to a better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Interestingly, at least one of the subgroups manages to discover the best possible solution in stage 1 very quickly, at only one-third of the way thru the stage</a:t>
            </a:r>
            <a:endParaRPr/>
          </a:p>
          <a:p>
            <a:pPr indent="0" lvl="0" marL="0" rtl="0" algn="l">
              <a:spcBef>
                <a:spcPts val="0"/>
              </a:spcBef>
              <a:spcAft>
                <a:spcPts val="0"/>
              </a:spcAft>
              <a:buNone/>
            </a:pPr>
            <a:r>
              <a:rPr lang="en"/>
              <a:t>But of course since it is a separate subnetwork, the agents in the other subnetworks cannot exploit this solution; they must find it themselves. So we see more pronounced differences in the min and max fitness values.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Agents once again learn to exploit more than explore – the only difference is at stage 2, their explore-improve beleifs to increase slightly (probably because they were all initialized with bad solutions, and with a smaller number of neighbors to exploit, someone has to be the ‘first mover’). That said, the agents still take</a:t>
            </a:r>
            <a:r>
              <a:rPr i="1" lang="en"/>
              <a:t> longer</a:t>
            </a:r>
            <a:r>
              <a:rPr lang="en"/>
              <a:t> to achieve max fitness in stage 2 than in stage 1. The higher diversity of ideas is likely due to the much higher chance that agents will cluster around certain better solutions – the agents themselves are already arranged in their own clusters (subnetworks).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4e7a5dfe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4e7a5dfe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Box et. al, </a:t>
            </a:r>
            <a:r>
              <a:rPr i="1" lang="en">
                <a:solidFill>
                  <a:schemeClr val="dk1"/>
                </a:solidFill>
              </a:rPr>
              <a:t>Statistical Control By Monitoring and Adjustment </a:t>
            </a:r>
            <a:r>
              <a:rPr lang="en">
                <a:solidFill>
                  <a:schemeClr val="dk1"/>
                </a:solidFill>
              </a:rPr>
              <a:t>(2nd ed., 2009), p. 61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Korzybski, “A Non-Aristotelian System and Its Necessity for Rigour in Mathematics and Physics”, in </a:t>
            </a:r>
            <a:r>
              <a:rPr i="1" lang="en">
                <a:solidFill>
                  <a:schemeClr val="dk1"/>
                </a:solidFill>
              </a:rPr>
              <a:t>Science and Sanity</a:t>
            </a:r>
            <a:r>
              <a:rPr lang="en">
                <a:solidFill>
                  <a:schemeClr val="dk1"/>
                </a:solidFill>
              </a:rPr>
              <a:t>, 1933,</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ec026dd55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ec026dd55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Amin Boroomand and Paul E. Smaldino. Superiority Bias and Communication Noise Can Enhance Collective Problem Solving, </a:t>
            </a:r>
            <a:r>
              <a:rPr i="1" lang="en"/>
              <a:t>Journal of Artificial Societies and Social Simulation</a:t>
            </a:r>
            <a:r>
              <a:rPr lang="en"/>
              <a:t> (2023) https://www.jasss.org/26/3/14.html</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ec026dd55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ec026dd55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Amin Boroomand and Paul E. Smaldino. Superiority Bias and Communication Noise Can Enhance Collective Problem Solving, </a:t>
            </a:r>
            <a:r>
              <a:rPr i="1" lang="en"/>
              <a:t>Journal of Artificial Societies and Social Simulation</a:t>
            </a:r>
            <a:r>
              <a:rPr lang="en"/>
              <a:t> (2023) https://www.jasss.org/26/3/14.html</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ec026dd55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ec026dd55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eaaa5ff5a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eaaa5ff5a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“Active inference and learning” (Friston et. al, 2016).</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eaaa5ff5a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eaaa5ff5a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Friston, K., FitzGerald, T., Rigoli, F., Schwartenbeck, P., O'Doherty, J., &amp; Pezzulo, G. (2016). Active inference and learning. Neuroscience &amp; Biobehavioral Reviews, 68, 862-879. https://doi.org/10.1016/j.neubiorev.2016.06.022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Textbook, Figure 7.3</a:t>
            </a:r>
            <a:endParaRPr/>
          </a:p>
          <a:p>
            <a:pPr indent="0" lvl="0" marL="0" rtl="0" algn="l">
              <a:spcBef>
                <a:spcPts val="0"/>
              </a:spcBef>
              <a:spcAft>
                <a:spcPts val="0"/>
              </a:spcAft>
              <a:buNone/>
            </a:pPr>
            <a:r>
              <a:rPr lang="en"/>
              <a:t>“POMDP from figure 4.3, unpacking the probability distributions in terms of hidden state factors and outcome modalities. (Figure 7.1 is a special case of this structure.) Three points of note: First, the factorization of the hidden states now means that the distribution encoded by A has (potentially) many state factors in its conditioning set and can no longer be encoded by a matrix. Instead, this becomes a tensor object, in which each index corresponds to a state factor. Second, the separation of the outcomes into different modalities means there will be a separate A tensor for each modality. Third, while C and E appear in the panel on the right, they do not appear in the factor graph on the left because they only get into the generative model via prior beliefs about policies. For an alternative perspective on this, see Parr and Friston (2018d) and van de Laar and de Vries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76d26cd6d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76d26cd6d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Active inference and epistemic value” (Friston et. al, 2015).</a:t>
            </a:r>
            <a:r>
              <a:rPr lang="en"/>
              <a:t> </a:t>
            </a:r>
            <a:r>
              <a:rPr lang="en"/>
              <a:t>https://pubmed.ncbi.nlm.nih.gov/25689102/</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eaaa5ff5a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eaaa5ff5a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Friston, K., FitzGerald, T., Rigoli, F., Schwartenbeck, P., O'Doherty, J., &amp; Pezzulo, G. (2016). Active inference and learning. Neuroscience &amp; Biobehavioral Reviews, 68, 862-879. https://doi.org/10.1016/j.neubiorev.2016.06.022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Textbook, Figure 7.3</a:t>
            </a:r>
            <a:endParaRPr/>
          </a:p>
          <a:p>
            <a:pPr indent="0" lvl="0" marL="0" rtl="0" algn="l">
              <a:spcBef>
                <a:spcPts val="0"/>
              </a:spcBef>
              <a:spcAft>
                <a:spcPts val="0"/>
              </a:spcAft>
              <a:buNone/>
            </a:pPr>
            <a:r>
              <a:rPr lang="en"/>
              <a:t>“POMDP from figure 4.3, unpacking the probability distributions in terms of hidden state factors and outcome modalities. (Figure 7.1 is a special case of this structure.) Three points of note: First, the factorization of the hidden states now means that the distribution encoded by A has (potentially) many state factors in its conditioning set and can no longer be encoded by a matrix. Instead, this becomes a tensor object, in which each index corresponds to a state factor. Second, the separation of the outcomes into different modalities means there will be a separate A tensor for each modality. Third, while C and E appear in the panel on the right, they do not appear in the factor graph on the left because they only get into the generative model via prior beliefs about policies. For an alternative perspective on this, see Parr and Friston (2018d) and van de Laar and de Vries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eaaa5ff5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eaaa5ff5a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Friston, K., FitzGerald, T., Rigoli, F., Schwartenbeck, P., O'Doherty, J., &amp; Pezzulo, G. (2016). Active inference and learning. Neuroscience &amp; Biobehavioral Reviews, 68, 862-879. https://doi.org/10.1016/j.neubiorev.2016.06.022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Textbook, Figure 7.3</a:t>
            </a:r>
            <a:endParaRPr/>
          </a:p>
          <a:p>
            <a:pPr indent="0" lvl="0" marL="0" rtl="0" algn="l">
              <a:spcBef>
                <a:spcPts val="0"/>
              </a:spcBef>
              <a:spcAft>
                <a:spcPts val="0"/>
              </a:spcAft>
              <a:buNone/>
            </a:pPr>
            <a:r>
              <a:rPr lang="en"/>
              <a:t>“POMDP from figure 4.3, unpacking the probability distributions in terms of hidden state factors and outcome modalities. (Figure 7.1 is a special case of this structure.) Three points of note: First, the factorization of the hidden states now means that the distribution encoded by A has (potentially) many state factors in its conditioning set and can no longer be encoded by a matrix. Instead, this becomes a tensor object, in which each index corresponds to a state factor. Second, the separation of the outcomes into different modalities means there will be a separate A tensor for each modality. Third, while C and E appear in the panel on the right, they do not appear in the factor graph on the left because they only get into the generative model via prior beliefs about policies. For an alternative perspective on this, see Parr and Friston (2018d) and van de Laar and de Vries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eaaa5ff5a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eaaa5ff5a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Active Inference Approach to Modeling Structure Learning: Concept Learning as an Example Case” (Smith et. al, 2020).</a:t>
            </a:r>
            <a:endParaRPr/>
          </a:p>
          <a:p>
            <a:pPr indent="0" lvl="0" marL="0" rtl="0" algn="l">
              <a:spcBef>
                <a:spcPts val="0"/>
              </a:spcBef>
              <a:spcAft>
                <a:spcPts val="0"/>
              </a:spcAft>
              <a:buNone/>
            </a:pPr>
            <a:r>
              <a:rPr lang="en"/>
              <a:t>“Active inference and learning” (Friston et. al, 2016).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Textbook, pp.141, Figure 7.10</a:t>
            </a:r>
            <a:endParaRPr/>
          </a:p>
          <a:p>
            <a:pPr indent="0" lvl="0" marL="0" rtl="0" algn="l">
              <a:spcBef>
                <a:spcPts val="0"/>
              </a:spcBef>
              <a:spcAft>
                <a:spcPts val="0"/>
              </a:spcAft>
              <a:buNone/>
            </a:pPr>
            <a:r>
              <a:rPr lang="en"/>
              <a:t>This generative model for learning uses the same POMDP structure as in figure 7.3, but the priors for each of the hidden states now depend on variables (in circles), which themselves now come equipped with prior beliefs. These have the form of Dirichlet distributions, which are conjugate (see box 7.2) to the categorical distributions considered thus far. The model shows how the likelihood of outcomes given states now also depends on a variable A (which is the same for all time-points), the transition probabilities are now conditioned on a variable B, the preferences depend on C, the initial states depend on D, and the fixed form policy prior depends on E. By making prior beliefs about the parameters of the generative model explicit, this figure emphasizes that both inference and learning are free energy minimizing processes, but they are distinct. In short, inference describes the optimization of beliefs about the state of the world as it is (s), including beliefs about the way in which we are acting (π). In contrast, learning describes optimization of beliefs about the relationships between these variables (A, B, C, D, or E). The latter vary much more slowly than the former and may only be learned when the states have been inferred. We will return to this separation of timescales below when we consider hierarchical generative models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eb25af84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eb25af84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Active Inference Approach to Modeling Structure Learning: Concept Learning as an Example Case” (Smith et. al, 2020).</a:t>
            </a:r>
            <a:endParaRPr/>
          </a:p>
          <a:p>
            <a:pPr indent="0" lvl="0" marL="0" rtl="0" algn="l">
              <a:spcBef>
                <a:spcPts val="0"/>
              </a:spcBef>
              <a:spcAft>
                <a:spcPts val="0"/>
              </a:spcAft>
              <a:buNone/>
            </a:pPr>
            <a:r>
              <a:rPr lang="en"/>
              <a:t>“Active inference and learning” (Friston et. al, 2016).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Textbook, pp.141, Figure 7.10</a:t>
            </a:r>
            <a:endParaRPr/>
          </a:p>
          <a:p>
            <a:pPr indent="0" lvl="0" marL="0" rtl="0" algn="l">
              <a:spcBef>
                <a:spcPts val="0"/>
              </a:spcBef>
              <a:spcAft>
                <a:spcPts val="0"/>
              </a:spcAft>
              <a:buNone/>
            </a:pPr>
            <a:r>
              <a:rPr lang="en"/>
              <a:t>This generative model for learning uses the same POMDP structure as in figure 7.3, but the priors for each of the hidden states now depend on variables (in circles), which themselves now come equipped with prior beliefs. These have the form of Dirichlet distributions, which are conjugate (see box 7.2) to the categorical distributions considered thus far. The model shows how the likelihood of outcomes given states now also depends on a variable A (which is the same for all time-points), the transition probabilities are now conditioned on a variable B, the preferences depend on C, the initial states depend on D, and the fixed form policy prior depends on E. By making prior beliefs about the parameters of the generative model explicit, this figure emphasizes that both inference and learning are free energy minimizing processes, but they are distinct. In short, inference describes the optimization of beliefs about the state of the world as it is (s), including beliefs about the way in which we are acting (π). In contrast, learning describes optimization of beliefs about the relationships between these variables (A, B, C, D, or E). The latter vary much more slowly than the former and may only be learned when the states have been inferred. We will return to this separation of timescales below when we consider hierarchical generative models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a84999e0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a84999e0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Box et. al, </a:t>
            </a:r>
            <a:r>
              <a:rPr i="1" lang="en">
                <a:solidFill>
                  <a:schemeClr val="dk1"/>
                </a:solidFill>
              </a:rPr>
              <a:t>Statistical Control By Monitoring and Adjustment </a:t>
            </a:r>
            <a:r>
              <a:rPr lang="en">
                <a:solidFill>
                  <a:schemeClr val="dk1"/>
                </a:solidFill>
              </a:rPr>
              <a:t>(2nd ed., 2009), p. 61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Korzybski, “A Non-Aristotelian System and Its Necessity for Rigour in Mathematics and Physics”, in </a:t>
            </a:r>
            <a:r>
              <a:rPr i="1" lang="en">
                <a:solidFill>
                  <a:schemeClr val="dk1"/>
                </a:solidFill>
              </a:rPr>
              <a:t>Science and Sanity</a:t>
            </a:r>
            <a:r>
              <a:rPr lang="en">
                <a:solidFill>
                  <a:schemeClr val="dk1"/>
                </a:solidFill>
              </a:rPr>
              <a:t>, 1933,</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74e7a5dfe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74e7a5dfe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Textbook, Figure 6.1</a:t>
            </a:r>
            <a:endParaRPr/>
          </a:p>
          <a:p>
            <a:pPr indent="0" lvl="0" marL="0" rtl="0" algn="l">
              <a:spcBef>
                <a:spcPts val="0"/>
              </a:spcBef>
              <a:spcAft>
                <a:spcPts val="0"/>
              </a:spcAft>
              <a:buNone/>
            </a:pPr>
            <a:r>
              <a:rPr lang="en"/>
              <a:t>Action-perception loop between an adaptive system (here, the brain) and the environment, along with the Markov blanket (composed of active states and sensory states) that mediates their interaction. The figure implies that the adaptive system only affects the environment by performing actions (via active states) and that the environment only affects the adaptive system by producing observations (via sensory states). The figure exemplifies the distinction between the adaptive system’s generative model and the (external) generative process that produces its observations.</a:t>
            </a:r>
            <a:endParaRPr/>
          </a:p>
          <a:p>
            <a:pPr indent="0" lvl="0" marL="0" rtl="0" algn="l">
              <a:spcBef>
                <a:spcPts val="0"/>
              </a:spcBef>
              <a:spcAft>
                <a:spcPts val="0"/>
              </a:spcAft>
              <a:buNone/>
            </a:pPr>
            <a:r>
              <a:rPr lang="en"/>
              <a:t>pp.42-43: An important precondition for any adaptive system is that it must enjoy some separation and autonomy from the environment—without which it would simply dissipate, dissolve, and thereby succumb to environmental dynamics. In the absence of this separation, there would be no surprise to minimize; there must be something to be surprised and something to be surprised about. In other words, there are at least two things—system and environment—and these can be disambiguated from one another. A formal way to express a separation between a system and the rest of the environment is the statistical construct of a Markov blanket (Pearl 1988); </a:t>
            </a:r>
            <a:endParaRPr/>
          </a:p>
          <a:p>
            <a:pPr indent="0" lvl="0" marL="0" rtl="0" algn="l">
              <a:spcBef>
                <a:spcPts val="0"/>
              </a:spcBef>
              <a:spcAft>
                <a:spcPts val="0"/>
              </a:spcAft>
              <a:buNone/>
            </a:pPr>
            <a:r>
              <a:rPr lang="en"/>
              <a:t>A Markov blanket is an important recurring concept in this book (Friston 2019a, Kirchhoff et al. 2018, Palacios et al. 2020). Technically, a blanket (b) is defined as follows: µ ⊥ x|b ⇔ p(µ,x|b) = p(µ|b)p(x|b) This says (in two different but equivalent ways) that a variable μ is conditionally independent of a variable x if b is known. In other words, if we know b, knowing x would give us no additional information about μ. A common example of this is a Markov chain, where the past causes the present causes the future. In this scenario, the past may only influence the future via the present. This means no additional information about the future is gained by finding out about the past (assuming we know the present). To identify a Markov blanket in a system wherein we know the conditional dependencies, we can follow a simple rule. The blanket for a given variable comprises its parents (the variables it depends on), its children (the variables that depend on it) and, in some settings, the other parents of its children.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1500">
                <a:latin typeface="Montserrat"/>
                <a:ea typeface="Montserrat"/>
                <a:cs typeface="Montserrat"/>
                <a:sym typeface="Montserrat"/>
              </a:defRPr>
            </a:lvl1pPr>
            <a:lvl2pPr lvl="1">
              <a:buNone/>
              <a:defRPr b="1" sz="1500">
                <a:latin typeface="Montserrat"/>
                <a:ea typeface="Montserrat"/>
                <a:cs typeface="Montserrat"/>
                <a:sym typeface="Montserrat"/>
              </a:defRPr>
            </a:lvl2pPr>
            <a:lvl3pPr lvl="2">
              <a:buNone/>
              <a:defRPr b="1" sz="1500">
                <a:latin typeface="Montserrat"/>
                <a:ea typeface="Montserrat"/>
                <a:cs typeface="Montserrat"/>
                <a:sym typeface="Montserrat"/>
              </a:defRPr>
            </a:lvl3pPr>
            <a:lvl4pPr lvl="3">
              <a:buNone/>
              <a:defRPr b="1" sz="1500">
                <a:latin typeface="Montserrat"/>
                <a:ea typeface="Montserrat"/>
                <a:cs typeface="Montserrat"/>
                <a:sym typeface="Montserrat"/>
              </a:defRPr>
            </a:lvl4pPr>
            <a:lvl5pPr lvl="4">
              <a:buNone/>
              <a:defRPr b="1" sz="1500">
                <a:latin typeface="Montserrat"/>
                <a:ea typeface="Montserrat"/>
                <a:cs typeface="Montserrat"/>
                <a:sym typeface="Montserrat"/>
              </a:defRPr>
            </a:lvl5pPr>
            <a:lvl6pPr lvl="5">
              <a:buNone/>
              <a:defRPr b="1" sz="1500">
                <a:latin typeface="Montserrat"/>
                <a:ea typeface="Montserrat"/>
                <a:cs typeface="Montserrat"/>
                <a:sym typeface="Montserrat"/>
              </a:defRPr>
            </a:lvl6pPr>
            <a:lvl7pPr lvl="6">
              <a:buNone/>
              <a:defRPr b="1" sz="1500">
                <a:latin typeface="Montserrat"/>
                <a:ea typeface="Montserrat"/>
                <a:cs typeface="Montserrat"/>
                <a:sym typeface="Montserrat"/>
              </a:defRPr>
            </a:lvl7pPr>
            <a:lvl8pPr lvl="7">
              <a:buNone/>
              <a:defRPr b="1" sz="1500">
                <a:latin typeface="Montserrat"/>
                <a:ea typeface="Montserrat"/>
                <a:cs typeface="Montserrat"/>
                <a:sym typeface="Montserrat"/>
              </a:defRPr>
            </a:lvl8pPr>
            <a:lvl9pPr lvl="8">
              <a:buNone/>
              <a:defRPr b="1" sz="1500">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pashea/IC2S2-Active-Inference-Tutorial" TargetMode="External"/><Relationship Id="rId4" Type="http://schemas.openxmlformats.org/officeDocument/2006/relationships/hyperlink" Target="mailto:andrewbpashea@gmail.com" TargetMode="External"/><Relationship Id="rId5" Type="http://schemas.openxmlformats.org/officeDocument/2006/relationships/hyperlink" Target="https://www.linkedin.com/in/andrewbpashea/" TargetMode="External"/><Relationship Id="rId6" Type="http://schemas.openxmlformats.org/officeDocument/2006/relationships/hyperlink" Target="https://www.activeinference.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direct.mit.edu/books/oa-monograph/5299/Active-InferenceThe-Free-Energy-Principle-in-Mind" TargetMode="External"/><Relationship Id="rId4" Type="http://schemas.openxmlformats.org/officeDocument/2006/relationships/hyperlink" Target="https://pymdp-rtd.readthedocs.io/en/latest/" TargetMode="External"/><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11.png"/><Relationship Id="rId6"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15.png"/><Relationship Id="rId6"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pymdp-rtd.readthedocs.io/en/latest/" TargetMode="External"/><Relationship Id="rId4" Type="http://schemas.openxmlformats.org/officeDocument/2006/relationships/image" Target="../media/image24.png"/><Relationship Id="rId5" Type="http://schemas.openxmlformats.org/officeDocument/2006/relationships/hyperlink" Target="https://github.com/apashea/IC2S2-Active-Inference-Tutoria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hyperlink" Target="https://pymdp-rtd.readthedocs.io/en/lates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9.png"/><Relationship Id="rId4" Type="http://schemas.openxmlformats.org/officeDocument/2006/relationships/image" Target="../media/image28.png"/><Relationship Id="rId10" Type="http://schemas.openxmlformats.org/officeDocument/2006/relationships/image" Target="../media/image26.png"/><Relationship Id="rId9" Type="http://schemas.openxmlformats.org/officeDocument/2006/relationships/image" Target="../media/image56.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32.png"/><Relationship Id="rId7" Type="http://schemas.openxmlformats.org/officeDocument/2006/relationships/image" Target="../media/image43.png"/><Relationship Id="rId8" Type="http://schemas.openxmlformats.org/officeDocument/2006/relationships/image" Target="../media/image21.png"/></Relationships>
</file>

<file path=ppt/slides/_rels/slide48.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3.png"/><Relationship Id="rId13" Type="http://schemas.openxmlformats.org/officeDocument/2006/relationships/image" Target="../media/image21.png"/><Relationship Id="rId12"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38.png"/><Relationship Id="rId9" Type="http://schemas.openxmlformats.org/officeDocument/2006/relationships/image" Target="../media/image49.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image" Target="../media/image58.png"/><Relationship Id="rId5" Type="http://schemas.openxmlformats.org/officeDocument/2006/relationships/image" Target="../media/image46.png"/><Relationship Id="rId6"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48.png"/><Relationship Id="rId12"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8.png"/><Relationship Id="rId4" Type="http://schemas.openxmlformats.org/officeDocument/2006/relationships/image" Target="../media/image64.png"/><Relationship Id="rId9" Type="http://schemas.openxmlformats.org/officeDocument/2006/relationships/image" Target="../media/image50.png"/><Relationship Id="rId5" Type="http://schemas.openxmlformats.org/officeDocument/2006/relationships/image" Target="../media/image55.png"/><Relationship Id="rId6" Type="http://schemas.openxmlformats.org/officeDocument/2006/relationships/image" Target="../media/image52.png"/><Relationship Id="rId7" Type="http://schemas.openxmlformats.org/officeDocument/2006/relationships/image" Target="../media/image58.png"/><Relationship Id="rId8"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0.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9.png"/><Relationship Id="rId7" Type="http://schemas.openxmlformats.org/officeDocument/2006/relationships/image" Target="../media/image68.png"/><Relationship Id="rId8" Type="http://schemas.openxmlformats.org/officeDocument/2006/relationships/image" Target="../media/image57.png"/></Relationships>
</file>

<file path=ppt/slides/_rels/slide52.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7.png"/><Relationship Id="rId13" Type="http://schemas.openxmlformats.org/officeDocument/2006/relationships/image" Target="../media/image20.png"/><Relationship Id="rId12" Type="http://schemas.openxmlformats.org/officeDocument/2006/relationships/image" Target="../media/image68.png"/><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4.png"/><Relationship Id="rId4" Type="http://schemas.openxmlformats.org/officeDocument/2006/relationships/image" Target="../media/image67.png"/><Relationship Id="rId9" Type="http://schemas.openxmlformats.org/officeDocument/2006/relationships/image" Target="../media/image53.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5.png"/><Relationship Id="rId8"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7.png"/><Relationship Id="rId4" Type="http://schemas.openxmlformats.org/officeDocument/2006/relationships/image" Target="../media/image76.png"/><Relationship Id="rId9" Type="http://schemas.openxmlformats.org/officeDocument/2006/relationships/image" Target="../media/image80.png"/><Relationship Id="rId5" Type="http://schemas.openxmlformats.org/officeDocument/2006/relationships/image" Target="../media/image74.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9.png"/><Relationship Id="rId4" Type="http://schemas.openxmlformats.org/officeDocument/2006/relationships/image" Target="../media/image66.png"/><Relationship Id="rId9" Type="http://schemas.openxmlformats.org/officeDocument/2006/relationships/image" Target="../media/image79.png"/><Relationship Id="rId5" Type="http://schemas.openxmlformats.org/officeDocument/2006/relationships/image" Target="../media/image89.png"/><Relationship Id="rId6" Type="http://schemas.openxmlformats.org/officeDocument/2006/relationships/image" Target="../media/image69.png"/><Relationship Id="rId7" Type="http://schemas.openxmlformats.org/officeDocument/2006/relationships/image" Target="../media/image82.png"/><Relationship Id="rId8"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6.png"/><Relationship Id="rId4" Type="http://schemas.openxmlformats.org/officeDocument/2006/relationships/image" Target="../media/image90.png"/><Relationship Id="rId5" Type="http://schemas.openxmlformats.org/officeDocument/2006/relationships/image" Target="../media/image78.png"/><Relationship Id="rId6" Type="http://schemas.openxmlformats.org/officeDocument/2006/relationships/image" Target="../media/image83.png"/><Relationship Id="rId7" Type="http://schemas.openxmlformats.org/officeDocument/2006/relationships/image" Target="../media/image77.png"/><Relationship Id="rId8" Type="http://schemas.openxmlformats.org/officeDocument/2006/relationships/image" Target="../media/image1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7.png"/><Relationship Id="rId4" Type="http://schemas.openxmlformats.org/officeDocument/2006/relationships/hyperlink" Target="https://pymdp-rtd.readthedocs.io/en/latest/notebooks/free_energy_calculation.html" TargetMode="External"/><Relationship Id="rId5" Type="http://schemas.openxmlformats.org/officeDocument/2006/relationships/image" Target="../media/image104.png"/><Relationship Id="rId6" Type="http://schemas.openxmlformats.org/officeDocument/2006/relationships/image" Target="../media/image88.png"/><Relationship Id="rId7" Type="http://schemas.openxmlformats.org/officeDocument/2006/relationships/image" Target="../media/image94.png"/><Relationship Id="rId8"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7.png"/><Relationship Id="rId4" Type="http://schemas.openxmlformats.org/officeDocument/2006/relationships/image" Target="../media/image104.png"/></Relationships>
</file>

<file path=ppt/slides/_rels/slide62.xml.rels><?xml version="1.0" encoding="UTF-8" standalone="yes"?><Relationships xmlns="http://schemas.openxmlformats.org/package/2006/relationships"><Relationship Id="rId10" Type="http://schemas.openxmlformats.org/officeDocument/2006/relationships/image" Target="../media/image96.png"/><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07.png"/><Relationship Id="rId4" Type="http://schemas.openxmlformats.org/officeDocument/2006/relationships/image" Target="../media/image93.png"/><Relationship Id="rId9" Type="http://schemas.openxmlformats.org/officeDocument/2006/relationships/image" Target="../media/image109.png"/><Relationship Id="rId5" Type="http://schemas.openxmlformats.org/officeDocument/2006/relationships/image" Target="../media/image98.png"/><Relationship Id="rId6" Type="http://schemas.openxmlformats.org/officeDocument/2006/relationships/image" Target="../media/image92.png"/><Relationship Id="rId7" Type="http://schemas.openxmlformats.org/officeDocument/2006/relationships/image" Target="../media/image118.png"/><Relationship Id="rId8" Type="http://schemas.openxmlformats.org/officeDocument/2006/relationships/image" Target="../media/image9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01.png"/><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9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00.png"/><Relationship Id="rId4" Type="http://schemas.openxmlformats.org/officeDocument/2006/relationships/image" Target="../media/image114.png"/><Relationship Id="rId5" Type="http://schemas.openxmlformats.org/officeDocument/2006/relationships/image" Target="../media/image9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03.png"/><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17.png"/><Relationship Id="rId4" Type="http://schemas.openxmlformats.org/officeDocument/2006/relationships/image" Target="../media/image111.png"/><Relationship Id="rId5" Type="http://schemas.openxmlformats.org/officeDocument/2006/relationships/image" Target="../media/image97.png"/><Relationship Id="rId6" Type="http://schemas.openxmlformats.org/officeDocument/2006/relationships/image" Target="../media/image114.png"/><Relationship Id="rId7" Type="http://schemas.openxmlformats.org/officeDocument/2006/relationships/image" Target="../media/image110.png"/><Relationship Id="rId8" Type="http://schemas.openxmlformats.org/officeDocument/2006/relationships/image" Target="../media/image10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6.png"/><Relationship Id="rId4" Type="http://schemas.openxmlformats.org/officeDocument/2006/relationships/image" Target="../media/image115.png"/><Relationship Id="rId5" Type="http://schemas.openxmlformats.org/officeDocument/2006/relationships/image" Target="../media/image124.png"/><Relationship Id="rId6" Type="http://schemas.openxmlformats.org/officeDocument/2006/relationships/image" Target="../media/image1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ndg.asc.upenn.edu/wp-content/uploads/2016/04/Lazer-Friedman-2007-ASQ.pdf" TargetMode="External"/><Relationship Id="rId4" Type="http://schemas.openxmlformats.org/officeDocument/2006/relationships/hyperlink" Target="https://netlogoweb.org/web?url=https%3A%2F%2Fmodelingcommons.org%3A443%2Fbrowse%2F5219%2Fmodel_contents&amp;name=Problem+Solving+in+Network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20.png"/><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22.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hyperlink" Target="mailto:andrewbpashea@gmail.com" TargetMode="External"/><Relationship Id="rId4" Type="http://schemas.openxmlformats.org/officeDocument/2006/relationships/hyperlink" Target="https://www.linkedin.com/in/andrewbpashea/" TargetMode="External"/><Relationship Id="rId5" Type="http://schemas.openxmlformats.org/officeDocument/2006/relationships/hyperlink" Target="https://pymdp-rtd.readthedocs.io/en/latest/index.html" TargetMode="External"/><Relationship Id="rId6" Type="http://schemas.openxmlformats.org/officeDocument/2006/relationships/hyperlink" Target="https://www.activeinference.org/" TargetMode="External"/><Relationship Id="rId7" Type="http://schemas.openxmlformats.org/officeDocument/2006/relationships/hyperlink" Target="https://rxinfer.m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0.png"/><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27.png"/><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2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191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680">
                <a:latin typeface="Montserrat"/>
                <a:ea typeface="Montserrat"/>
                <a:cs typeface="Montserrat"/>
                <a:sym typeface="Montserrat"/>
              </a:rPr>
              <a:t>Active Agents: </a:t>
            </a:r>
            <a:endParaRPr sz="2680">
              <a:latin typeface="Montserrat"/>
              <a:ea typeface="Montserrat"/>
              <a:cs typeface="Montserrat"/>
              <a:sym typeface="Montserrat"/>
            </a:endParaRPr>
          </a:p>
          <a:p>
            <a:pPr indent="0" lvl="0" marL="0" rtl="0" algn="ctr">
              <a:spcBef>
                <a:spcPts val="0"/>
              </a:spcBef>
              <a:spcAft>
                <a:spcPts val="0"/>
              </a:spcAft>
              <a:buSzPts val="990"/>
              <a:buNone/>
            </a:pPr>
            <a:r>
              <a:rPr lang="en" sz="2680">
                <a:latin typeface="Montserrat"/>
                <a:ea typeface="Montserrat"/>
                <a:cs typeface="Montserrat"/>
                <a:sym typeface="Montserrat"/>
              </a:rPr>
              <a:t>An Active Inference Approach to Agent-Based Modeling in the Social Sciences</a:t>
            </a:r>
            <a:endParaRPr sz="2680">
              <a:latin typeface="Montserrat"/>
              <a:ea typeface="Montserrat"/>
              <a:cs typeface="Montserrat"/>
              <a:sym typeface="Montserrat"/>
            </a:endParaRPr>
          </a:p>
          <a:p>
            <a:pPr indent="0" lvl="0" marL="0" rtl="0" algn="ctr">
              <a:spcBef>
                <a:spcPts val="0"/>
              </a:spcBef>
              <a:spcAft>
                <a:spcPts val="0"/>
              </a:spcAft>
              <a:buSzPts val="990"/>
              <a:buNone/>
            </a:pPr>
            <a:r>
              <a:t/>
            </a:r>
            <a:endParaRPr sz="2680">
              <a:latin typeface="Montserrat"/>
              <a:ea typeface="Montserrat"/>
              <a:cs typeface="Montserrat"/>
              <a:sym typeface="Montserrat"/>
            </a:endParaRPr>
          </a:p>
          <a:p>
            <a:pPr indent="0" lvl="0" marL="0" rtl="0" algn="ctr">
              <a:spcBef>
                <a:spcPts val="0"/>
              </a:spcBef>
              <a:spcAft>
                <a:spcPts val="0"/>
              </a:spcAft>
              <a:buSzPts val="990"/>
              <a:buNone/>
            </a:pPr>
            <a:r>
              <a:rPr i="1" lang="en" sz="2180">
                <a:latin typeface="Montserrat"/>
                <a:ea typeface="Montserrat"/>
                <a:cs typeface="Montserrat"/>
                <a:sym typeface="Montserrat"/>
              </a:rPr>
              <a:t>Welcome – Please access Colab script + Slides at:</a:t>
            </a:r>
            <a:endParaRPr i="1" sz="2180">
              <a:latin typeface="Montserrat"/>
              <a:ea typeface="Montserrat"/>
              <a:cs typeface="Montserrat"/>
              <a:sym typeface="Montserrat"/>
            </a:endParaRPr>
          </a:p>
          <a:p>
            <a:pPr indent="0" lvl="0" marL="0" rtl="0" algn="l">
              <a:spcBef>
                <a:spcPts val="0"/>
              </a:spcBef>
              <a:spcAft>
                <a:spcPts val="0"/>
              </a:spcAft>
              <a:buSzPts val="990"/>
              <a:buNone/>
            </a:pPr>
            <a:r>
              <a:rPr lang="en" sz="2180" u="sng">
                <a:solidFill>
                  <a:schemeClr val="hlink"/>
                </a:solidFill>
                <a:latin typeface="Montserrat"/>
                <a:ea typeface="Montserrat"/>
                <a:cs typeface="Montserrat"/>
                <a:sym typeface="Montserrat"/>
                <a:hlinkClick r:id="rId3"/>
              </a:rPr>
              <a:t>https://github.com/apashea/IC2S2-Active-Inference-Tutorial</a:t>
            </a:r>
            <a:endParaRPr sz="2180">
              <a:latin typeface="Montserrat"/>
              <a:ea typeface="Montserrat"/>
              <a:cs typeface="Montserrat"/>
              <a:sym typeface="Montserrat"/>
            </a:endParaRPr>
          </a:p>
        </p:txBody>
      </p:sp>
      <p:sp>
        <p:nvSpPr>
          <p:cNvPr id="55" name="Google Shape;55;p13"/>
          <p:cNvSpPr txBox="1"/>
          <p:nvPr>
            <p:ph idx="1" type="subTitle"/>
          </p:nvPr>
        </p:nvSpPr>
        <p:spPr>
          <a:xfrm>
            <a:off x="165800" y="2897900"/>
            <a:ext cx="7969800" cy="1968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b="1" lang="en" sz="1800">
                <a:latin typeface="Montserrat"/>
                <a:ea typeface="Montserrat"/>
                <a:cs typeface="Montserrat"/>
                <a:sym typeface="Montserrat"/>
              </a:rPr>
              <a:t>Andrew Pashea</a:t>
            </a:r>
            <a:endParaRPr b="1" sz="1800">
              <a:latin typeface="Montserrat"/>
              <a:ea typeface="Montserrat"/>
              <a:cs typeface="Montserrat"/>
              <a:sym typeface="Montserrat"/>
            </a:endParaRPr>
          </a:p>
          <a:p>
            <a:pPr indent="0" lvl="0" marL="0" rtl="0" algn="l">
              <a:lnSpc>
                <a:spcPct val="115000"/>
              </a:lnSpc>
              <a:spcBef>
                <a:spcPts val="0"/>
              </a:spcBef>
              <a:spcAft>
                <a:spcPts val="0"/>
              </a:spcAft>
              <a:buSzPts val="688"/>
              <a:buNone/>
            </a:pPr>
            <a:r>
              <a:rPr lang="en" sz="1800">
                <a:latin typeface="Montserrat"/>
                <a:ea typeface="Montserrat"/>
                <a:cs typeface="Montserrat"/>
                <a:sym typeface="Montserrat"/>
              </a:rPr>
              <a:t>Email</a:t>
            </a:r>
            <a:r>
              <a:rPr lang="en" sz="1800">
                <a:latin typeface="Montserrat"/>
                <a:ea typeface="Montserrat"/>
                <a:cs typeface="Montserrat"/>
                <a:sym typeface="Montserrat"/>
              </a:rPr>
              <a:t>: </a:t>
            </a:r>
            <a:r>
              <a:rPr lang="en" sz="1800" u="sng">
                <a:solidFill>
                  <a:schemeClr val="hlink"/>
                </a:solidFill>
                <a:latin typeface="Montserrat"/>
                <a:ea typeface="Montserrat"/>
                <a:cs typeface="Montserrat"/>
                <a:sym typeface="Montserrat"/>
                <a:hlinkClick r:id="rId4"/>
              </a:rPr>
              <a:t>andrewbpashea@gmail.com</a:t>
            </a:r>
            <a:endParaRPr sz="1800">
              <a:latin typeface="Montserrat"/>
              <a:ea typeface="Montserrat"/>
              <a:cs typeface="Montserrat"/>
              <a:sym typeface="Montserrat"/>
            </a:endParaRPr>
          </a:p>
          <a:p>
            <a:pPr indent="0" lvl="0" marL="0" rtl="0" algn="l">
              <a:lnSpc>
                <a:spcPct val="115000"/>
              </a:lnSpc>
              <a:spcBef>
                <a:spcPts val="0"/>
              </a:spcBef>
              <a:spcAft>
                <a:spcPts val="0"/>
              </a:spcAft>
              <a:buSzPts val="688"/>
              <a:buNone/>
            </a:pPr>
            <a:r>
              <a:rPr lang="en" sz="1800">
                <a:latin typeface="Montserrat"/>
                <a:ea typeface="Montserrat"/>
                <a:cs typeface="Montserrat"/>
                <a:sym typeface="Montserrat"/>
              </a:rPr>
              <a:t>LinkedIn : </a:t>
            </a:r>
            <a:r>
              <a:rPr lang="en" sz="1800" u="sng">
                <a:solidFill>
                  <a:schemeClr val="hlink"/>
                </a:solidFill>
                <a:latin typeface="Montserrat"/>
                <a:ea typeface="Montserrat"/>
                <a:cs typeface="Montserrat"/>
                <a:sym typeface="Montserrat"/>
                <a:hlinkClick r:id="rId5"/>
              </a:rPr>
              <a:t>https://www.linkedin.com/in/andrewbpashea/</a:t>
            </a:r>
            <a:endParaRPr sz="1800">
              <a:latin typeface="Montserrat"/>
              <a:ea typeface="Montserrat"/>
              <a:cs typeface="Montserrat"/>
              <a:sym typeface="Montserrat"/>
            </a:endParaRPr>
          </a:p>
          <a:p>
            <a:pPr indent="0" lvl="0" marL="0" rtl="0" algn="l">
              <a:lnSpc>
                <a:spcPct val="115000"/>
              </a:lnSpc>
              <a:spcBef>
                <a:spcPts val="0"/>
              </a:spcBef>
              <a:spcAft>
                <a:spcPts val="0"/>
              </a:spcAft>
              <a:buSzPts val="688"/>
              <a:buNone/>
            </a:pPr>
            <a:r>
              <a:rPr i="1" lang="en" sz="1800">
                <a:latin typeface="Montserrat"/>
                <a:ea typeface="Montserrat"/>
                <a:cs typeface="Montserrat"/>
                <a:sym typeface="Montserrat"/>
              </a:rPr>
              <a:t>Active Inference Institute Intern, </a:t>
            </a:r>
            <a:r>
              <a:rPr lang="en" sz="1800" u="sng">
                <a:solidFill>
                  <a:schemeClr val="hlink"/>
                </a:solidFill>
                <a:latin typeface="Montserrat"/>
                <a:ea typeface="Montserrat"/>
                <a:cs typeface="Montserrat"/>
                <a:sym typeface="Montserrat"/>
                <a:hlinkClick r:id="rId6"/>
              </a:rPr>
              <a:t>https://www.activeinference.org/</a:t>
            </a:r>
            <a:endParaRPr sz="1800">
              <a:latin typeface="Montserrat"/>
              <a:ea typeface="Montserrat"/>
              <a:cs typeface="Montserrat"/>
              <a:sym typeface="Montserrat"/>
            </a:endParaRPr>
          </a:p>
          <a:p>
            <a:pPr indent="0" lvl="0" marL="0" rtl="0" algn="l">
              <a:lnSpc>
                <a:spcPct val="115000"/>
              </a:lnSpc>
              <a:spcBef>
                <a:spcPts val="0"/>
              </a:spcBef>
              <a:spcAft>
                <a:spcPts val="0"/>
              </a:spcAft>
              <a:buSzPts val="688"/>
              <a:buNone/>
            </a:pPr>
            <a:r>
              <a:rPr i="1" lang="en" sz="1800">
                <a:latin typeface="Montserrat"/>
                <a:ea typeface="Montserrat"/>
                <a:cs typeface="Montserrat"/>
                <a:sym typeface="Montserrat"/>
              </a:rPr>
              <a:t>Data Analyst, K-8 Public Charter School Network</a:t>
            </a:r>
            <a:endParaRPr i="1" sz="1800">
              <a:latin typeface="Montserrat"/>
              <a:ea typeface="Montserrat"/>
              <a:cs typeface="Montserrat"/>
              <a:sym typeface="Montserrat"/>
            </a:endParaRPr>
          </a:p>
          <a:p>
            <a:pPr indent="0" lvl="0" marL="0" rtl="0" algn="l">
              <a:lnSpc>
                <a:spcPct val="115000"/>
              </a:lnSpc>
              <a:spcBef>
                <a:spcPts val="0"/>
              </a:spcBef>
              <a:spcAft>
                <a:spcPts val="0"/>
              </a:spcAft>
              <a:buSzPts val="688"/>
              <a:buNone/>
            </a:pPr>
            <a:r>
              <a:rPr i="1" lang="en" sz="1800">
                <a:latin typeface="Montserrat"/>
                <a:ea typeface="Montserrat"/>
                <a:cs typeface="Montserrat"/>
                <a:sym typeface="Montserrat"/>
              </a:rPr>
              <a:t>UChicago Social Sciences Division Alum</a:t>
            </a:r>
            <a:endParaRPr i="1" sz="1800">
              <a:latin typeface="Montserrat"/>
              <a:ea typeface="Montserrat"/>
              <a:cs typeface="Montserrat"/>
              <a:sym typeface="Montserrat"/>
            </a:endParaRPr>
          </a:p>
          <a:p>
            <a:pPr indent="0" lvl="0" marL="0" rtl="0" algn="l">
              <a:lnSpc>
                <a:spcPct val="115000"/>
              </a:lnSpc>
              <a:spcBef>
                <a:spcPts val="0"/>
              </a:spcBef>
              <a:spcAft>
                <a:spcPts val="0"/>
              </a:spcAft>
              <a:buSzPts val="688"/>
              <a:buNone/>
            </a:pPr>
            <a:r>
              <a:rPr i="1" lang="en" sz="1800">
                <a:latin typeface="Montserrat"/>
                <a:ea typeface="Montserrat"/>
                <a:cs typeface="Montserrat"/>
                <a:sym typeface="Montserrat"/>
              </a:rPr>
              <a:t>Harris School of Public Policy Applied Data Fellow Alum</a:t>
            </a:r>
            <a:endParaRPr i="1" sz="1800">
              <a:latin typeface="Montserrat"/>
              <a:ea typeface="Montserrat"/>
              <a:cs typeface="Montserrat"/>
              <a:sym typeface="Montserrat"/>
            </a:endParaRPr>
          </a:p>
          <a:p>
            <a:pPr indent="0" lvl="0" marL="0" rtl="0" algn="l">
              <a:lnSpc>
                <a:spcPct val="80000"/>
              </a:lnSpc>
              <a:spcBef>
                <a:spcPts val="0"/>
              </a:spcBef>
              <a:spcAft>
                <a:spcPts val="0"/>
              </a:spcAft>
              <a:buSzPts val="688"/>
              <a:buNone/>
            </a:pPr>
            <a:r>
              <a:t/>
            </a:r>
            <a:endParaRPr i="1" sz="1800">
              <a:latin typeface="Montserrat"/>
              <a:ea typeface="Montserrat"/>
              <a:cs typeface="Montserrat"/>
              <a:sym typeface="Montserrat"/>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ctrTitle"/>
          </p:nvPr>
        </p:nvSpPr>
        <p:spPr>
          <a:xfrm>
            <a:off x="584750" y="0"/>
            <a:ext cx="87936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Agent-based Modeling: Too Simple?</a:t>
            </a:r>
            <a:endParaRPr sz="3280">
              <a:latin typeface="Montserrat"/>
              <a:ea typeface="Montserrat"/>
              <a:cs typeface="Montserrat"/>
              <a:sym typeface="Montserrat"/>
            </a:endParaRPr>
          </a:p>
        </p:txBody>
      </p:sp>
      <p:sp>
        <p:nvSpPr>
          <p:cNvPr id="128" name="Google Shape;128;p22"/>
          <p:cNvSpPr txBox="1"/>
          <p:nvPr>
            <p:ph idx="1" type="subTitle"/>
          </p:nvPr>
        </p:nvSpPr>
        <p:spPr>
          <a:xfrm>
            <a:off x="0" y="466322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29" name="Google Shape;12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22"/>
          <p:cNvSpPr txBox="1"/>
          <p:nvPr>
            <p:ph idx="1" type="subTitle"/>
          </p:nvPr>
        </p:nvSpPr>
        <p:spPr>
          <a:xfrm>
            <a:off x="0" y="749300"/>
            <a:ext cx="9144000" cy="327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a:latin typeface="Montserrat"/>
                <a:ea typeface="Montserrat"/>
                <a:cs typeface="Montserrat"/>
                <a:sym typeface="Montserrat"/>
              </a:rPr>
              <a:t>“Simple as possible but no simpler” may be sufficient for approximating the bottom-up process of micro-level assumptions to macro-level emergent behavior, but </a:t>
            </a:r>
            <a:r>
              <a:rPr lang="en" sz="1800" u="sng">
                <a:latin typeface="Montserrat"/>
                <a:ea typeface="Montserrat"/>
                <a:cs typeface="Montserrat"/>
                <a:sym typeface="Montserrat"/>
              </a:rPr>
              <a:t>how does this impact the agent</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a:latin typeface="Montserrat"/>
                <a:ea typeface="Montserrat"/>
                <a:cs typeface="Montserrat"/>
                <a:sym typeface="Montserrat"/>
              </a:rPr>
              <a:t>“Traditional” ABMs tend to “hard-code” agent behavior with static rules-based action-selection as determined by the behavioral assumptions made on the part of the researcher, e.g., “if X then agents does Y” at each discrete time step, regardless of circumstance. It is “as if” agents adapt, but they do not functionally change or ‘learn’. </a:t>
            </a:r>
            <a:r>
              <a:rPr i="1" lang="en" sz="1800">
                <a:latin typeface="Montserrat"/>
                <a:ea typeface="Montserrat"/>
                <a:cs typeface="Montserrat"/>
                <a:sym typeface="Montserrat"/>
              </a:rPr>
              <a:t>A</a:t>
            </a:r>
            <a:r>
              <a:rPr i="1" lang="en" sz="1800">
                <a:latin typeface="Montserrat"/>
                <a:ea typeface="Montserrat"/>
                <a:cs typeface="Montserrat"/>
                <a:sym typeface="Montserrat"/>
              </a:rPr>
              <a:t> thermostat is a thermostat anywhere…</a:t>
            </a:r>
            <a:endParaRPr i="1"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4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ctrTitle"/>
          </p:nvPr>
        </p:nvSpPr>
        <p:spPr>
          <a:xfrm>
            <a:off x="584750" y="0"/>
            <a:ext cx="87936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Agent-based Modeling: Too Simple?</a:t>
            </a:r>
            <a:endParaRPr sz="3280">
              <a:latin typeface="Montserrat"/>
              <a:ea typeface="Montserrat"/>
              <a:cs typeface="Montserrat"/>
              <a:sym typeface="Montserrat"/>
            </a:endParaRPr>
          </a:p>
        </p:txBody>
      </p:sp>
      <p:sp>
        <p:nvSpPr>
          <p:cNvPr id="136" name="Google Shape;136;p23"/>
          <p:cNvSpPr txBox="1"/>
          <p:nvPr>
            <p:ph idx="1" type="subTitle"/>
          </p:nvPr>
        </p:nvSpPr>
        <p:spPr>
          <a:xfrm>
            <a:off x="0" y="466322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37" name="Google Shape;13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23"/>
          <p:cNvSpPr txBox="1"/>
          <p:nvPr>
            <p:ph idx="1" type="subTitle"/>
          </p:nvPr>
        </p:nvSpPr>
        <p:spPr>
          <a:xfrm>
            <a:off x="0" y="749300"/>
            <a:ext cx="9144000" cy="327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lang="en" sz="1800">
                <a:latin typeface="Montserrat"/>
                <a:ea typeface="Montserrat"/>
                <a:cs typeface="Montserrat"/>
                <a:sym typeface="Montserrat"/>
              </a:rPr>
              <a:t>This presents limits of applying “traditional” ABM to simulations and/or </a:t>
            </a:r>
            <a:r>
              <a:rPr lang="en" sz="1800">
                <a:latin typeface="Montserrat"/>
                <a:ea typeface="Montserrat"/>
                <a:cs typeface="Montserrat"/>
                <a:sym typeface="Montserrat"/>
              </a:rPr>
              <a:t>policy design directed at individuals’ beliefs, e.g., fostering student confidence, influencing financial overconfidence, mitigating self-damaging behaviors.</a:t>
            </a:r>
            <a:endParaRPr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800">
                <a:latin typeface="Montserrat"/>
                <a:ea typeface="Montserrat"/>
                <a:cs typeface="Montserrat"/>
                <a:sym typeface="Montserrat"/>
              </a:rPr>
              <a:t>Cognitive decision-making inferences and predictions are predominantly left to empirical data retrieval and analysis, a rich and growing field nonetheless divorced from the simplisticity of traditional ABM model design.</a:t>
            </a:r>
            <a:endParaRPr sz="1800">
              <a:latin typeface="Montserrat"/>
              <a:ea typeface="Montserrat"/>
              <a:cs typeface="Montserrat"/>
              <a:sym typeface="Montserrat"/>
            </a:endParaRPr>
          </a:p>
          <a:p>
            <a:pPr indent="0" lvl="0" marL="457200" rtl="0" algn="l">
              <a:lnSpc>
                <a:spcPct val="80000"/>
              </a:lnSpc>
              <a:spcBef>
                <a:spcPts val="0"/>
              </a:spcBef>
              <a:spcAft>
                <a:spcPts val="0"/>
              </a:spcAft>
              <a:buClr>
                <a:schemeClr val="dk1"/>
              </a:buClr>
              <a:buSzPts val="1100"/>
              <a:buFont typeface="Arial"/>
              <a:buNone/>
            </a:pPr>
            <a:r>
              <a:t/>
            </a:r>
            <a:endParaRPr sz="1800">
              <a:latin typeface="Montserrat"/>
              <a:ea typeface="Montserrat"/>
              <a:cs typeface="Montserrat"/>
              <a:sym typeface="Montserrat"/>
            </a:endParaRPr>
          </a:p>
          <a:p>
            <a:pPr indent="0" lvl="0" marL="0" rtl="0" algn="l">
              <a:lnSpc>
                <a:spcPct val="90000"/>
              </a:lnSpc>
              <a:spcBef>
                <a:spcPts val="0"/>
              </a:spcBef>
              <a:spcAft>
                <a:spcPts val="0"/>
              </a:spcAft>
              <a:buClr>
                <a:schemeClr val="dk1"/>
              </a:buClr>
              <a:buSzPts val="1100"/>
              <a:buFont typeface="Arial"/>
              <a:buNone/>
            </a:pPr>
            <a:r>
              <a:rPr lang="en" sz="1700">
                <a:latin typeface="Montserrat"/>
                <a:ea typeface="Montserrat"/>
                <a:cs typeface="Montserrat"/>
                <a:sym typeface="Montserrat"/>
              </a:rPr>
              <a:t>“Through Google or Yahoo we may trace people's habits, moods, investment decisions, political views, risk propensity and attitudes toward culture, education and migration. Based on this information, we may drive production, capital movements, business strategies, political decisions, and international cooperation. But we will not be able to suggest effective plans for modifying such behaviors and the underlying mental states, </a:t>
            </a:r>
            <a:r>
              <a:rPr lang="en" sz="1700" u="sng">
                <a:latin typeface="Montserrat"/>
                <a:ea typeface="Montserrat"/>
                <a:cs typeface="Montserrat"/>
                <a:sym typeface="Montserrat"/>
              </a:rPr>
              <a:t>unless we understand the mental dynamics and how this interacts with the social dynamics, and model the cognitive mechanisms that respond to external influence and rule behavioral change</a:t>
            </a:r>
            <a:r>
              <a:rPr lang="en" sz="1700">
                <a:latin typeface="Montserrat"/>
                <a:ea typeface="Montserrat"/>
                <a:cs typeface="Montserrat"/>
                <a:sym typeface="Montserrat"/>
              </a:rPr>
              <a:t>. In absence of such theory and model, we will not get to the core of hard problems” (Conte et. al, 2014).</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ctrTitle"/>
          </p:nvPr>
        </p:nvSpPr>
        <p:spPr>
          <a:xfrm>
            <a:off x="175200" y="-81050"/>
            <a:ext cx="8793600" cy="63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680">
                <a:latin typeface="Montserrat"/>
                <a:ea typeface="Montserrat"/>
                <a:cs typeface="Montserrat"/>
                <a:sym typeface="Montserrat"/>
              </a:rPr>
              <a:t>Agent-based Modeling: Shift to Cognitive Models</a:t>
            </a:r>
            <a:endParaRPr sz="2680">
              <a:latin typeface="Montserrat"/>
              <a:ea typeface="Montserrat"/>
              <a:cs typeface="Montserrat"/>
              <a:sym typeface="Montserrat"/>
            </a:endParaRPr>
          </a:p>
        </p:txBody>
      </p:sp>
      <p:sp>
        <p:nvSpPr>
          <p:cNvPr id="144" name="Google Shape;144;p24"/>
          <p:cNvSpPr txBox="1"/>
          <p:nvPr>
            <p:ph idx="1" type="subTitle"/>
          </p:nvPr>
        </p:nvSpPr>
        <p:spPr>
          <a:xfrm>
            <a:off x="0" y="466322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24"/>
          <p:cNvSpPr txBox="1"/>
          <p:nvPr>
            <p:ph idx="1" type="subTitle"/>
          </p:nvPr>
        </p:nvSpPr>
        <p:spPr>
          <a:xfrm>
            <a:off x="0" y="471850"/>
            <a:ext cx="4281900" cy="4269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700" u="sng">
                <a:latin typeface="Montserrat"/>
                <a:ea typeface="Montserrat"/>
                <a:cs typeface="Montserrat"/>
                <a:sym typeface="Montserrat"/>
              </a:rPr>
              <a:t>“Traditional” ABMs:</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Rules-based action-selection: “If this then agent does X, else agent does Y” without internal beliefs or mechanisms for autonomous action</a:t>
            </a:r>
            <a:endParaRPr sz="1700">
              <a:latin typeface="Montserrat"/>
              <a:ea typeface="Montserrat"/>
              <a:cs typeface="Montserrat"/>
              <a:sym typeface="Montserrat"/>
            </a:endParaRPr>
          </a:p>
          <a:p>
            <a:pPr indent="0" lvl="0" marL="457200" rtl="0" algn="l">
              <a:lnSpc>
                <a:spcPct val="80000"/>
              </a:lnSpc>
              <a:spcBef>
                <a:spcPts val="0"/>
              </a:spcBef>
              <a:spcAft>
                <a:spcPts val="0"/>
              </a:spcAft>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Micro-level assumptions are kept as simple as possible, ‘hard-coded’ into simulations without real mechanisms for ‘learning’ / ‘training’</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Macro-level behavior ideally mirrors empirical research, with insights yielded from modifying environment</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NetLogo as predominant software</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with specific syntax and lacking external tool integration.</a:t>
            </a:r>
            <a:endParaRPr sz="1700">
              <a:latin typeface="Montserrat"/>
              <a:ea typeface="Montserrat"/>
              <a:cs typeface="Montserrat"/>
              <a:sym typeface="Montserrat"/>
            </a:endParaRPr>
          </a:p>
        </p:txBody>
      </p:sp>
      <p:sp>
        <p:nvSpPr>
          <p:cNvPr id="147" name="Google Shape;147;p24"/>
          <p:cNvSpPr txBox="1"/>
          <p:nvPr>
            <p:ph idx="1" type="subTitle"/>
          </p:nvPr>
        </p:nvSpPr>
        <p:spPr>
          <a:xfrm>
            <a:off x="4281900" y="471850"/>
            <a:ext cx="5028000" cy="4112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700" u="sng">
                <a:latin typeface="Montserrat"/>
                <a:ea typeface="Montserrat"/>
                <a:cs typeface="Montserrat"/>
                <a:sym typeface="Montserrat"/>
              </a:rPr>
              <a:t>“Cognitive” ABMs:</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Autonomous action-selection: “Generative” agents choose own actions based on internal cognitive mechanisms, e.g., perception, action, learning, planning</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Interdisciplinary work related to behavior in complex systems, e.g., cognitive science, psychology, physics and information theory, cybernetics machine-/deep-/reinforcement learning, biology, behavioral economics</a:t>
            </a:r>
            <a:endParaRPr sz="1700">
              <a:latin typeface="Montserrat"/>
              <a:ea typeface="Montserrat"/>
              <a:cs typeface="Montserrat"/>
              <a:sym typeface="Montserrat"/>
            </a:endParaRPr>
          </a:p>
          <a:p>
            <a:pPr indent="0" lvl="0" marL="457200" rtl="0" algn="l">
              <a:lnSpc>
                <a:spcPct val="80000"/>
              </a:lnSpc>
              <a:spcBef>
                <a:spcPts val="0"/>
              </a:spcBef>
              <a:spcAft>
                <a:spcPts val="0"/>
              </a:spcAft>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Macro-level behavior ideally mirrors empirical research, with insights yielded from modifying environment </a:t>
            </a:r>
            <a:r>
              <a:rPr i="1" lang="en" sz="1700">
                <a:latin typeface="Montserrat"/>
                <a:ea typeface="Montserrat"/>
                <a:cs typeface="Montserrat"/>
                <a:sym typeface="Montserrat"/>
              </a:rPr>
              <a:t>and </a:t>
            </a:r>
            <a:r>
              <a:rPr lang="en" sz="1700">
                <a:latin typeface="Montserrat"/>
                <a:ea typeface="Montserrat"/>
                <a:cs typeface="Montserrat"/>
                <a:sym typeface="Montserrat"/>
              </a:rPr>
              <a:t>reviewing agents’ internal parameter changes</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Various languages used, e.g., MATLAB, Python, julia.</a:t>
            </a:r>
            <a:endParaRPr sz="1700">
              <a:latin typeface="Montserrat"/>
              <a:ea typeface="Montserrat"/>
              <a:cs typeface="Montserrat"/>
              <a:sym typeface="Montserrat"/>
            </a:endParaRPr>
          </a:p>
        </p:txBody>
      </p:sp>
      <p:cxnSp>
        <p:nvCxnSpPr>
          <p:cNvPr id="148" name="Google Shape;148;p24"/>
          <p:cNvCxnSpPr/>
          <p:nvPr/>
        </p:nvCxnSpPr>
        <p:spPr>
          <a:xfrm flipH="1">
            <a:off x="4214450" y="550450"/>
            <a:ext cx="19800" cy="4442400"/>
          </a:xfrm>
          <a:prstGeom prst="straightConnector1">
            <a:avLst/>
          </a:prstGeom>
          <a:noFill/>
          <a:ln cap="flat" cmpd="sng" w="114300">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ctrTitle"/>
          </p:nvPr>
        </p:nvSpPr>
        <p:spPr>
          <a:xfrm>
            <a:off x="653475" y="0"/>
            <a:ext cx="8196600" cy="5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980">
                <a:latin typeface="Montserrat"/>
                <a:ea typeface="Montserrat"/>
                <a:cs typeface="Montserrat"/>
                <a:sym typeface="Montserrat"/>
              </a:rPr>
              <a:t>Agent-based Modeling: Cognitive Models</a:t>
            </a:r>
            <a:endParaRPr sz="2980">
              <a:latin typeface="Montserrat"/>
              <a:ea typeface="Montserrat"/>
              <a:cs typeface="Montserrat"/>
              <a:sym typeface="Montserrat"/>
            </a:endParaRPr>
          </a:p>
        </p:txBody>
      </p:sp>
      <p:sp>
        <p:nvSpPr>
          <p:cNvPr id="154" name="Google Shape;154;p25"/>
          <p:cNvSpPr txBox="1"/>
          <p:nvPr>
            <p:ph idx="1" type="subTitle"/>
          </p:nvPr>
        </p:nvSpPr>
        <p:spPr>
          <a:xfrm>
            <a:off x="86250" y="426850"/>
            <a:ext cx="8971500" cy="3146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800" u="sng">
                <a:latin typeface="Montserrat"/>
                <a:ea typeface="Montserrat"/>
                <a:cs typeface="Montserrat"/>
                <a:sym typeface="Montserrat"/>
              </a:rPr>
              <a:t>Perception</a:t>
            </a:r>
            <a:r>
              <a:rPr lang="en" sz="1800">
                <a:latin typeface="Montserrat"/>
                <a:ea typeface="Montserrat"/>
                <a:cs typeface="Montserrat"/>
                <a:sym typeface="Montserrat"/>
              </a:rPr>
              <a:t>: agents take environmental observations into account, in some representational form, e.g., probability distribution or table of values, which could be viewed as “beliefs,” “expectations,” or “predictions” with some memory mechanisms for storing this information and cognitive mechanisms and parameters for computing and learning representations. </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e.g., ML/DL models, train/test data for model optimization</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b="1" lang="en" sz="1800" u="sng">
                <a:latin typeface="Montserrat"/>
                <a:ea typeface="Montserrat"/>
                <a:cs typeface="Montserrat"/>
                <a:sym typeface="Montserrat"/>
              </a:rPr>
              <a:t>Action</a:t>
            </a:r>
            <a:r>
              <a:rPr lang="en" sz="1800">
                <a:latin typeface="Montserrat"/>
                <a:ea typeface="Montserrat"/>
                <a:cs typeface="Montserrat"/>
                <a:sym typeface="Montserrat"/>
              </a:rPr>
              <a:t>: paired with perception, whereby given some observation(s) the agent chooses actions to achieve its goals; as with perception, such experiences can also be stored in memory and used to develop complex strategies which are not “hard-coded”, i.e. not necessarily expected by the modeler </a:t>
            </a:r>
            <a:r>
              <a:rPr i="1" lang="en" sz="1800">
                <a:latin typeface="Montserrat"/>
                <a:ea typeface="Montserrat"/>
                <a:cs typeface="Montserrat"/>
                <a:sym typeface="Montserrat"/>
              </a:rPr>
              <a:t>a priori</a:t>
            </a:r>
            <a:endParaRPr i="1"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e.g., RL agents, learning action selection via reward signals</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b="1" lang="en" sz="1800" u="sng">
                <a:latin typeface="Montserrat"/>
                <a:ea typeface="Montserrat"/>
                <a:cs typeface="Montserrat"/>
                <a:sym typeface="Montserrat"/>
              </a:rPr>
              <a:t>Generative</a:t>
            </a:r>
            <a:r>
              <a:rPr lang="en" sz="1800">
                <a:latin typeface="Montserrat"/>
                <a:ea typeface="Montserrat"/>
                <a:cs typeface="Montserrat"/>
                <a:sym typeface="Montserrat"/>
              </a:rPr>
              <a:t>: Agents are “generative” and tend to rely upon (often probabilistic) representations of observation-action, action-reward, and/or other variable mappings; they learn and update their own figurative “if X then do Y” rules adaptively (which may or may not include stochasticity) and </a:t>
            </a:r>
            <a:r>
              <a:rPr i="1" lang="en" sz="1800">
                <a:latin typeface="Montserrat"/>
                <a:ea typeface="Montserrat"/>
                <a:cs typeface="Montserrat"/>
                <a:sym typeface="Montserrat"/>
              </a:rPr>
              <a:t>generate </a:t>
            </a:r>
            <a:r>
              <a:rPr lang="en" sz="1800">
                <a:latin typeface="Montserrat"/>
                <a:ea typeface="Montserrat"/>
                <a:cs typeface="Montserrat"/>
                <a:sym typeface="Montserrat"/>
              </a:rPr>
              <a:t>actions given some input (state or observation)</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p:txBody>
      </p:sp>
      <p:sp>
        <p:nvSpPr>
          <p:cNvPr id="155" name="Google Shape;155;p25"/>
          <p:cNvSpPr txBox="1"/>
          <p:nvPr>
            <p:ph idx="1" type="subTitle"/>
          </p:nvPr>
        </p:nvSpPr>
        <p:spPr>
          <a:xfrm>
            <a:off x="0" y="4958300"/>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56" name="Google Shape;15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ctrTitle"/>
          </p:nvPr>
        </p:nvSpPr>
        <p:spPr>
          <a:xfrm>
            <a:off x="653475" y="0"/>
            <a:ext cx="8196600" cy="5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980">
                <a:latin typeface="Montserrat"/>
                <a:ea typeface="Montserrat"/>
                <a:cs typeface="Montserrat"/>
                <a:sym typeface="Montserrat"/>
              </a:rPr>
              <a:t>Agent-based Modeling: Cognitive Models</a:t>
            </a:r>
            <a:endParaRPr sz="2980">
              <a:latin typeface="Montserrat"/>
              <a:ea typeface="Montserrat"/>
              <a:cs typeface="Montserrat"/>
              <a:sym typeface="Montserrat"/>
            </a:endParaRPr>
          </a:p>
        </p:txBody>
      </p:sp>
      <p:sp>
        <p:nvSpPr>
          <p:cNvPr id="162" name="Google Shape;162;p26"/>
          <p:cNvSpPr txBox="1"/>
          <p:nvPr>
            <p:ph idx="1" type="subTitle"/>
          </p:nvPr>
        </p:nvSpPr>
        <p:spPr>
          <a:xfrm>
            <a:off x="86250" y="304250"/>
            <a:ext cx="8971500" cy="3146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b="1" sz="1800" u="sng">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b="1" lang="en" sz="1800" u="sng">
                <a:latin typeface="Montserrat"/>
                <a:ea typeface="Montserrat"/>
                <a:cs typeface="Montserrat"/>
                <a:sym typeface="Montserrat"/>
              </a:rPr>
              <a:t>Models in a model</a:t>
            </a:r>
            <a:r>
              <a:rPr lang="en" sz="1800">
                <a:latin typeface="Montserrat"/>
                <a:ea typeface="Montserrat"/>
                <a:cs typeface="Montserrat"/>
                <a:sym typeface="Montserrat"/>
              </a:rPr>
              <a:t>: Cognitive/generative ABM agents thus require </a:t>
            </a:r>
            <a:r>
              <a:rPr lang="en" sz="1800" u="sng">
                <a:latin typeface="Montserrat"/>
                <a:ea typeface="Montserrat"/>
                <a:cs typeface="Montserrat"/>
                <a:sym typeface="Montserrat"/>
              </a:rPr>
              <a:t>some </a:t>
            </a:r>
            <a:r>
              <a:rPr i="1" lang="en" sz="1800" u="sng">
                <a:latin typeface="Montserrat"/>
                <a:ea typeface="Montserrat"/>
                <a:cs typeface="Montserrat"/>
                <a:sym typeface="Montserrat"/>
              </a:rPr>
              <a:t>model architecture</a:t>
            </a:r>
            <a:r>
              <a:rPr i="1" lang="en" sz="1800">
                <a:latin typeface="Montserrat"/>
                <a:ea typeface="Montserrat"/>
                <a:cs typeface="Montserrat"/>
                <a:sym typeface="Montserrat"/>
              </a:rPr>
              <a:t> </a:t>
            </a:r>
            <a:r>
              <a:rPr lang="en" sz="1800">
                <a:latin typeface="Montserrat"/>
                <a:ea typeface="Montserrat"/>
                <a:cs typeface="Montserrat"/>
                <a:sym typeface="Montserrat"/>
              </a:rPr>
              <a:t>for processing observations and </a:t>
            </a:r>
            <a:r>
              <a:rPr i="1" lang="en" sz="1800" u="sng">
                <a:latin typeface="Montserrat"/>
                <a:ea typeface="Montserrat"/>
                <a:cs typeface="Montserrat"/>
                <a:sym typeface="Montserrat"/>
              </a:rPr>
              <a:t>algorithms</a:t>
            </a:r>
            <a:r>
              <a:rPr i="1" lang="en" sz="1800">
                <a:latin typeface="Montserrat"/>
                <a:ea typeface="Montserrat"/>
                <a:cs typeface="Montserrat"/>
                <a:sym typeface="Montserrat"/>
              </a:rPr>
              <a:t> </a:t>
            </a:r>
            <a:r>
              <a:rPr lang="en" sz="1800">
                <a:latin typeface="Montserrat"/>
                <a:ea typeface="Montserrat"/>
                <a:cs typeface="Montserrat"/>
                <a:sym typeface="Montserrat"/>
              </a:rPr>
              <a:t>for determining  system behavior, e.g., optimization problem, reward/cost functions) – forming agents as (equipped with) </a:t>
            </a:r>
            <a:r>
              <a:rPr i="1" lang="en" sz="1800">
                <a:latin typeface="Montserrat"/>
                <a:ea typeface="Montserrat"/>
                <a:cs typeface="Montserrat"/>
                <a:sym typeface="Montserrat"/>
              </a:rPr>
              <a:t>generative models.</a:t>
            </a:r>
            <a:endParaRPr i="1"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800">
                <a:latin typeface="Montserrat"/>
                <a:ea typeface="Montserrat"/>
                <a:cs typeface="Montserrat"/>
                <a:sym typeface="Montserrat"/>
              </a:rPr>
              <a:t>Our environment, with its own variables and parameters, now contains agents with </a:t>
            </a:r>
            <a:r>
              <a:rPr i="1" lang="en" sz="1800">
                <a:latin typeface="Montserrat"/>
                <a:ea typeface="Montserrat"/>
                <a:cs typeface="Montserrat"/>
                <a:sym typeface="Montserrat"/>
              </a:rPr>
              <a:t>their own </a:t>
            </a:r>
            <a:r>
              <a:rPr lang="en" sz="1800">
                <a:latin typeface="Montserrat"/>
                <a:ea typeface="Montserrat"/>
                <a:cs typeface="Montserrat"/>
                <a:sym typeface="Montserrat"/>
              </a:rPr>
              <a:t>variables and parameters.</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b="1" sz="1800" u="sng">
              <a:latin typeface="Montserrat"/>
              <a:ea typeface="Montserrat"/>
              <a:cs typeface="Montserrat"/>
              <a:sym typeface="Montserrat"/>
            </a:endParaRPr>
          </a:p>
        </p:txBody>
      </p:sp>
      <p:sp>
        <p:nvSpPr>
          <p:cNvPr id="163" name="Google Shape;163;p26"/>
          <p:cNvSpPr txBox="1"/>
          <p:nvPr>
            <p:ph idx="1" type="subTitle"/>
          </p:nvPr>
        </p:nvSpPr>
        <p:spPr>
          <a:xfrm>
            <a:off x="0" y="4958300"/>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64" name="Google Shape;16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26"/>
          <p:cNvPicPr preferRelativeResize="0"/>
          <p:nvPr/>
        </p:nvPicPr>
        <p:blipFill>
          <a:blip r:embed="rId3">
            <a:alphaModFix/>
          </a:blip>
          <a:stretch>
            <a:fillRect/>
          </a:stretch>
        </p:blipFill>
        <p:spPr>
          <a:xfrm>
            <a:off x="1220550" y="2225125"/>
            <a:ext cx="6374592" cy="2777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ctrTitle"/>
          </p:nvPr>
        </p:nvSpPr>
        <p:spPr>
          <a:xfrm>
            <a:off x="653475" y="0"/>
            <a:ext cx="8196600" cy="59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980">
                <a:latin typeface="Montserrat"/>
                <a:ea typeface="Montserrat"/>
                <a:cs typeface="Montserrat"/>
                <a:sym typeface="Montserrat"/>
              </a:rPr>
              <a:t>Agent-based Modeling: Cognitive Models</a:t>
            </a:r>
            <a:endParaRPr sz="2980">
              <a:latin typeface="Montserrat"/>
              <a:ea typeface="Montserrat"/>
              <a:cs typeface="Montserrat"/>
              <a:sym typeface="Montserrat"/>
            </a:endParaRPr>
          </a:p>
        </p:txBody>
      </p:sp>
      <p:sp>
        <p:nvSpPr>
          <p:cNvPr id="171" name="Google Shape;171;p27"/>
          <p:cNvSpPr txBox="1"/>
          <p:nvPr>
            <p:ph idx="1" type="subTitle"/>
          </p:nvPr>
        </p:nvSpPr>
        <p:spPr>
          <a:xfrm>
            <a:off x="86250" y="441050"/>
            <a:ext cx="8971500" cy="3637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800" u="sng">
                <a:latin typeface="Montserrat"/>
                <a:ea typeface="Montserrat"/>
                <a:cs typeface="Montserrat"/>
                <a:sym typeface="Montserrat"/>
              </a:rPr>
              <a:t>Some criteria</a:t>
            </a:r>
            <a:r>
              <a:rPr lang="en" sz="1800">
                <a:latin typeface="Montserrat"/>
                <a:ea typeface="Montserrat"/>
                <a:cs typeface="Montserrat"/>
                <a:sym typeface="Montserrat"/>
              </a:rPr>
              <a:t>: So, which model architecture and which algorithms?</a:t>
            </a:r>
            <a:endParaRPr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800">
                <a:latin typeface="Montserrat"/>
                <a:ea typeface="Montserrat"/>
                <a:cs typeface="Montserrat"/>
                <a:sym typeface="Montserrat"/>
              </a:rPr>
              <a:t>Back to Lazer &amp; Friedman:</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Simplicity-complexity trade-off? </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Empirical/theoretical support for the cognitive mechanisms? </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Reproducible? Computational costs?</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Model/parameter interpretability? Is it useful?</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Explore-exploit trade-off</a:t>
            </a:r>
            <a:r>
              <a:rPr lang="en" sz="1800">
                <a:latin typeface="Montserrat"/>
                <a:ea typeface="Montserrat"/>
                <a:cs typeface="Montserrat"/>
                <a:sym typeface="Montserrat"/>
              </a:rPr>
              <a:t>: With perception, action, and other cognitive mechanisms in place, autonomous agents require using actions to both gain information about rewards </a:t>
            </a:r>
            <a:r>
              <a:rPr i="1" lang="en" sz="1800">
                <a:latin typeface="Montserrat"/>
                <a:ea typeface="Montserrat"/>
                <a:cs typeface="Montserrat"/>
                <a:sym typeface="Montserrat"/>
              </a:rPr>
              <a:t>and </a:t>
            </a:r>
            <a:r>
              <a:rPr lang="en" sz="1800">
                <a:latin typeface="Montserrat"/>
                <a:ea typeface="Montserrat"/>
                <a:cs typeface="Montserrat"/>
                <a:sym typeface="Montserrat"/>
              </a:rPr>
              <a:t>to actually achieve reward</a:t>
            </a:r>
            <a:endParaRPr sz="1800">
              <a:latin typeface="Montserrat"/>
              <a:ea typeface="Montserrat"/>
              <a:cs typeface="Montserrat"/>
              <a:sym typeface="Montserrat"/>
            </a:endParaRPr>
          </a:p>
          <a:p>
            <a:pPr indent="-342900" lvl="1" marL="9144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Too much exploration -&gt; less accumulated reward, risk info optimum</a:t>
            </a:r>
            <a:endParaRPr sz="1800">
              <a:latin typeface="Montserrat"/>
              <a:ea typeface="Montserrat"/>
              <a:cs typeface="Montserrat"/>
              <a:sym typeface="Montserrat"/>
            </a:endParaRPr>
          </a:p>
          <a:p>
            <a:pPr indent="-342900" lvl="0" marL="1371600" rtl="0" algn="l">
              <a:lnSpc>
                <a:spcPct val="80000"/>
              </a:lnSpc>
              <a:spcBef>
                <a:spcPts val="0"/>
              </a:spcBef>
              <a:spcAft>
                <a:spcPts val="0"/>
              </a:spcAft>
              <a:buSzPts val="1800"/>
              <a:buFont typeface="Montserrat"/>
              <a:buChar char="-"/>
            </a:pPr>
            <a:r>
              <a:rPr i="1" lang="en" sz="1800">
                <a:latin typeface="Montserrat"/>
                <a:ea typeface="Montserrat"/>
                <a:cs typeface="Montserrat"/>
                <a:sym typeface="Montserrat"/>
              </a:rPr>
              <a:t>All day studying, not a page written…</a:t>
            </a:r>
            <a:endParaRPr i="1" sz="1800">
              <a:latin typeface="Montserrat"/>
              <a:ea typeface="Montserrat"/>
              <a:cs typeface="Montserrat"/>
              <a:sym typeface="Montserrat"/>
            </a:endParaRPr>
          </a:p>
          <a:p>
            <a:pPr indent="-342900" lvl="1" marL="9144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Too much exploitation -&gt; risk stuck at local reward optimum</a:t>
            </a:r>
            <a:endParaRPr sz="1800">
              <a:latin typeface="Montserrat"/>
              <a:ea typeface="Montserrat"/>
              <a:cs typeface="Montserrat"/>
              <a:sym typeface="Montserrat"/>
            </a:endParaRPr>
          </a:p>
          <a:p>
            <a:pPr indent="-342900" lvl="0" marL="1371600" rtl="0" algn="l">
              <a:lnSpc>
                <a:spcPct val="80000"/>
              </a:lnSpc>
              <a:spcBef>
                <a:spcPts val="0"/>
              </a:spcBef>
              <a:spcAft>
                <a:spcPts val="0"/>
              </a:spcAft>
              <a:buSzPts val="1800"/>
              <a:buFont typeface="Montserrat"/>
              <a:buChar char="-"/>
            </a:pPr>
            <a:r>
              <a:rPr i="1" lang="en" sz="1800">
                <a:latin typeface="Montserrat"/>
                <a:ea typeface="Montserrat"/>
                <a:cs typeface="Montserrat"/>
                <a:sym typeface="Montserrat"/>
              </a:rPr>
              <a:t>…or write a terrible book-length essay without references</a:t>
            </a:r>
            <a:endParaRPr i="1"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What </a:t>
            </a:r>
            <a:r>
              <a:rPr i="1" lang="en" sz="1800" u="sng">
                <a:latin typeface="Montserrat"/>
                <a:ea typeface="Montserrat"/>
                <a:cs typeface="Montserrat"/>
                <a:sym typeface="Montserrat"/>
              </a:rPr>
              <a:t>is </a:t>
            </a:r>
            <a:r>
              <a:rPr lang="en" sz="1800" u="sng">
                <a:latin typeface="Montserrat"/>
                <a:ea typeface="Montserrat"/>
                <a:cs typeface="Montserrat"/>
                <a:sym typeface="Montserrat"/>
              </a:rPr>
              <a:t>optimality</a:t>
            </a:r>
            <a:r>
              <a:rPr lang="en" sz="1800">
                <a:latin typeface="Montserrat"/>
                <a:ea typeface="Montserrat"/>
                <a:cs typeface="Montserrat"/>
                <a:sym typeface="Montserrat"/>
              </a:rPr>
              <a:t>? Task-performance and/or relative to the model itself?</a:t>
            </a:r>
            <a:endParaRPr sz="1800">
              <a:latin typeface="Montserrat"/>
              <a:ea typeface="Montserrat"/>
              <a:cs typeface="Montserrat"/>
              <a:sym typeface="Montserrat"/>
            </a:endParaRPr>
          </a:p>
          <a:p>
            <a:pPr indent="-342900" lvl="1" marL="9144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Is suboptimal/pathological behavior a sign of the agent not doing what the experimenter desires, or is this in fact “optimal” to the model? …are we building superhumans?</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b="1" sz="1800" u="sng">
              <a:latin typeface="Montserrat"/>
              <a:ea typeface="Montserrat"/>
              <a:cs typeface="Montserrat"/>
              <a:sym typeface="Montserrat"/>
            </a:endParaRPr>
          </a:p>
        </p:txBody>
      </p:sp>
      <p:sp>
        <p:nvSpPr>
          <p:cNvPr id="172" name="Google Shape;172;p27"/>
          <p:cNvSpPr txBox="1"/>
          <p:nvPr>
            <p:ph idx="1" type="subTitle"/>
          </p:nvPr>
        </p:nvSpPr>
        <p:spPr>
          <a:xfrm>
            <a:off x="0" y="4958300"/>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73" name="Google Shape;17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ctrTitle"/>
          </p:nvPr>
        </p:nvSpPr>
        <p:spPr>
          <a:xfrm>
            <a:off x="-47625" y="0"/>
            <a:ext cx="9247200" cy="57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Montserrat"/>
                <a:ea typeface="Montserrat"/>
                <a:cs typeface="Montserrat"/>
                <a:sym typeface="Montserrat"/>
              </a:rPr>
              <a:t>Which algorithms and architectures?</a:t>
            </a:r>
            <a:endParaRPr sz="3180">
              <a:latin typeface="Montserrat"/>
              <a:ea typeface="Montserrat"/>
              <a:cs typeface="Montserrat"/>
              <a:sym typeface="Montserrat"/>
            </a:endParaRPr>
          </a:p>
        </p:txBody>
      </p:sp>
      <p:sp>
        <p:nvSpPr>
          <p:cNvPr id="179" name="Google Shape;179;p28"/>
          <p:cNvSpPr txBox="1"/>
          <p:nvPr>
            <p:ph idx="1" type="subTitle"/>
          </p:nvPr>
        </p:nvSpPr>
        <p:spPr>
          <a:xfrm>
            <a:off x="0" y="392825"/>
            <a:ext cx="91440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800" u="sng">
                <a:latin typeface="Montserrat"/>
                <a:ea typeface="Montserrat"/>
                <a:cs typeface="Montserrat"/>
                <a:sym typeface="Montserrat"/>
              </a:rPr>
              <a:t>Reinforcement learning</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a:latin typeface="Montserrat"/>
                <a:ea typeface="Montserrat"/>
                <a:cs typeface="Montserrat"/>
                <a:sym typeface="Montserrat"/>
              </a:rPr>
              <a:t>Class of algorithms which attempt to maximize a specific reward/cost function, the discounted sum of future expected rewards (Sutton et. al, 1998).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p:txBody>
      </p:sp>
      <p:sp>
        <p:nvSpPr>
          <p:cNvPr id="180" name="Google Shape;18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1" name="Google Shape;181;p28"/>
          <p:cNvPicPr preferRelativeResize="0"/>
          <p:nvPr/>
        </p:nvPicPr>
        <p:blipFill>
          <a:blip r:embed="rId3">
            <a:alphaModFix/>
          </a:blip>
          <a:stretch>
            <a:fillRect/>
          </a:stretch>
        </p:blipFill>
        <p:spPr>
          <a:xfrm>
            <a:off x="3549150" y="1631823"/>
            <a:ext cx="5472004" cy="2622900"/>
          </a:xfrm>
          <a:prstGeom prst="rect">
            <a:avLst/>
          </a:prstGeom>
          <a:noFill/>
          <a:ln>
            <a:noFill/>
          </a:ln>
        </p:spPr>
      </p:pic>
      <p:sp>
        <p:nvSpPr>
          <p:cNvPr id="182" name="Google Shape;182;p28"/>
          <p:cNvSpPr txBox="1"/>
          <p:nvPr/>
        </p:nvSpPr>
        <p:spPr>
          <a:xfrm>
            <a:off x="4865200" y="4379275"/>
            <a:ext cx="35613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a:solidFill>
                  <a:schemeClr val="dk2"/>
                </a:solidFill>
                <a:latin typeface="Montserrat"/>
                <a:ea typeface="Montserrat"/>
                <a:cs typeface="Montserrat"/>
                <a:sym typeface="Montserrat"/>
              </a:rPr>
              <a:t>(Emmert-Streib et. al, 2022).</a:t>
            </a:r>
            <a:endParaRPr/>
          </a:p>
        </p:txBody>
      </p:sp>
      <p:sp>
        <p:nvSpPr>
          <p:cNvPr id="183" name="Google Shape;183;p28"/>
          <p:cNvSpPr txBox="1"/>
          <p:nvPr/>
        </p:nvSpPr>
        <p:spPr>
          <a:xfrm>
            <a:off x="67500" y="1334625"/>
            <a:ext cx="4050000" cy="3509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800">
                <a:solidFill>
                  <a:schemeClr val="dk2"/>
                </a:solidFill>
                <a:latin typeface="Montserrat"/>
                <a:ea typeface="Montserrat"/>
                <a:cs typeface="Montserrat"/>
                <a:sym typeface="Montserrat"/>
              </a:rPr>
              <a:t>‘Model-free’ Q-learning: learn/update values of state-action pairs based on reward signal, without own model of transition probabilities or reward functions in advance.</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chemeClr val="dk2"/>
                </a:solidFill>
                <a:latin typeface="Montserrat"/>
                <a:ea typeface="Montserrat"/>
                <a:cs typeface="Montserrat"/>
                <a:sym typeface="Montserrat"/>
              </a:rPr>
              <a:t>Q-learning agents update their ‘Q-tables’, with valuations of state-action pairs as the primary interpretable parameters.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chemeClr val="dk2"/>
                </a:solidFill>
                <a:latin typeface="Montserrat"/>
                <a:ea typeface="Montserrat"/>
                <a:cs typeface="Montserrat"/>
                <a:sym typeface="Montserrat"/>
              </a:rPr>
              <a:t>Computational costs are relatively low at this level of complexity.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ctrTitle"/>
          </p:nvPr>
        </p:nvSpPr>
        <p:spPr>
          <a:xfrm>
            <a:off x="-47625" y="0"/>
            <a:ext cx="9247200" cy="5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Montserrat"/>
                <a:ea typeface="Montserrat"/>
                <a:cs typeface="Montserrat"/>
                <a:sym typeface="Montserrat"/>
              </a:rPr>
              <a:t>Which algorithms and architectures?</a:t>
            </a:r>
            <a:endParaRPr sz="3180">
              <a:latin typeface="Montserrat"/>
              <a:ea typeface="Montserrat"/>
              <a:cs typeface="Montserrat"/>
              <a:sym typeface="Montserrat"/>
            </a:endParaRPr>
          </a:p>
        </p:txBody>
      </p:sp>
      <p:sp>
        <p:nvSpPr>
          <p:cNvPr id="189" name="Google Shape;189;p29"/>
          <p:cNvSpPr txBox="1"/>
          <p:nvPr>
            <p:ph idx="1" type="subTitle"/>
          </p:nvPr>
        </p:nvSpPr>
        <p:spPr>
          <a:xfrm>
            <a:off x="5050500" y="442532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90" name="Google Shape;19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1" name="Google Shape;191;p29"/>
          <p:cNvSpPr txBox="1"/>
          <p:nvPr>
            <p:ph idx="1" type="subTitle"/>
          </p:nvPr>
        </p:nvSpPr>
        <p:spPr>
          <a:xfrm>
            <a:off x="-23850" y="2607013"/>
            <a:ext cx="9191700" cy="1359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800">
                <a:latin typeface="Montserrat"/>
                <a:ea typeface="Montserrat"/>
                <a:cs typeface="Montserrat"/>
                <a:sym typeface="Montserrat"/>
              </a:rPr>
              <a:t>Markov Decision-Making Process (MDP) </a:t>
            </a:r>
            <a:r>
              <a:rPr lang="en" sz="1800">
                <a:latin typeface="Montserrat"/>
                <a:ea typeface="Montserrat"/>
                <a:cs typeface="Montserrat"/>
                <a:sym typeface="Montserrat"/>
              </a:rPr>
              <a:t>: Environmental state is known to agent, i.e. uncertainty is only in the action-state reward valuations. Only uncertainty involved is in agent’s reward valuations of action-state pairs.</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rPr b="1" lang="en" sz="1800">
                <a:latin typeface="Montserrat"/>
                <a:ea typeface="Montserrat"/>
                <a:cs typeface="Montserrat"/>
                <a:sym typeface="Montserrat"/>
              </a:rPr>
              <a:t>Partially-Observable Markov Decision-Making Process (POMDP) </a:t>
            </a:r>
            <a:r>
              <a:rPr lang="en" sz="1800">
                <a:latin typeface="Montserrat"/>
                <a:ea typeface="Montserrat"/>
                <a:cs typeface="Montserrat"/>
                <a:sym typeface="Montserrat"/>
              </a:rPr>
              <a:t>: Environmental state is unknown, only inferred from (potentially noisy) observations, mirroring higher cognitive realism. Agents maintain and update/learn a probability distribution–its beliefs–over these “hidden” or “latent” states, based on observations  (Meng et. al, 2021). This is frequently handled with more NN-related features, increasing computational complexity/cost.</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b="1" sz="1800">
              <a:latin typeface="Montserrat"/>
              <a:ea typeface="Montserrat"/>
              <a:cs typeface="Montserrat"/>
              <a:sym typeface="Montserrat"/>
            </a:endParaRPr>
          </a:p>
        </p:txBody>
      </p:sp>
      <p:pic>
        <p:nvPicPr>
          <p:cNvPr id="192" name="Google Shape;192;p29"/>
          <p:cNvPicPr preferRelativeResize="0"/>
          <p:nvPr/>
        </p:nvPicPr>
        <p:blipFill>
          <a:blip r:embed="rId3">
            <a:alphaModFix/>
          </a:blip>
          <a:stretch>
            <a:fillRect/>
          </a:stretch>
        </p:blipFill>
        <p:spPr>
          <a:xfrm>
            <a:off x="2150000" y="413400"/>
            <a:ext cx="6322442" cy="2158350"/>
          </a:xfrm>
          <a:prstGeom prst="rect">
            <a:avLst/>
          </a:prstGeom>
          <a:noFill/>
          <a:ln>
            <a:noFill/>
          </a:ln>
        </p:spPr>
      </p:pic>
      <p:sp>
        <p:nvSpPr>
          <p:cNvPr id="193" name="Google Shape;193;p29"/>
          <p:cNvSpPr txBox="1"/>
          <p:nvPr/>
        </p:nvSpPr>
        <p:spPr>
          <a:xfrm>
            <a:off x="0" y="586150"/>
            <a:ext cx="3000000" cy="4062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800">
                <a:solidFill>
                  <a:schemeClr val="dk2"/>
                </a:solidFill>
                <a:latin typeface="Montserrat"/>
                <a:ea typeface="Montserrat"/>
                <a:cs typeface="Montserrat"/>
                <a:sym typeface="Montserrat"/>
              </a:rPr>
              <a:t>Typical base models: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ctrTitle"/>
          </p:nvPr>
        </p:nvSpPr>
        <p:spPr>
          <a:xfrm>
            <a:off x="-47625" y="0"/>
            <a:ext cx="9247200" cy="57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Montserrat"/>
                <a:ea typeface="Montserrat"/>
                <a:cs typeface="Montserrat"/>
                <a:sym typeface="Montserrat"/>
              </a:rPr>
              <a:t>Which algorithms and architectures?</a:t>
            </a:r>
            <a:endParaRPr sz="3180">
              <a:latin typeface="Montserrat"/>
              <a:ea typeface="Montserrat"/>
              <a:cs typeface="Montserrat"/>
              <a:sym typeface="Montserrat"/>
            </a:endParaRPr>
          </a:p>
        </p:txBody>
      </p:sp>
      <p:sp>
        <p:nvSpPr>
          <p:cNvPr id="199" name="Google Shape;199;p30"/>
          <p:cNvSpPr txBox="1"/>
          <p:nvPr>
            <p:ph idx="1" type="subTitle"/>
          </p:nvPr>
        </p:nvSpPr>
        <p:spPr>
          <a:xfrm>
            <a:off x="55575" y="493075"/>
            <a:ext cx="91440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800" u="sng">
                <a:latin typeface="Montserrat"/>
                <a:ea typeface="Montserrat"/>
                <a:cs typeface="Montserrat"/>
                <a:sym typeface="Montserrat"/>
              </a:rPr>
              <a:t>Reinforcement learning</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900">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Task-performance optimization</a:t>
            </a:r>
            <a:r>
              <a:rPr lang="en" sz="1800">
                <a:latin typeface="Montserrat"/>
                <a:ea typeface="Montserrat"/>
                <a:cs typeface="Montserrat"/>
                <a:sym typeface="Montserrat"/>
              </a:rPr>
              <a:t>: </a:t>
            </a:r>
            <a:r>
              <a:rPr lang="en" sz="1800">
                <a:latin typeface="Montserrat"/>
                <a:ea typeface="Montserrat"/>
                <a:cs typeface="Montserrat"/>
                <a:sym typeface="Montserrat"/>
              </a:rPr>
              <a:t>Research t</a:t>
            </a:r>
            <a:r>
              <a:rPr lang="en" sz="1800">
                <a:latin typeface="Montserrat"/>
                <a:ea typeface="Montserrat"/>
                <a:cs typeface="Montserrat"/>
                <a:sym typeface="Montserrat"/>
              </a:rPr>
              <a:t>ypically focuses on task performance optimization in other fields, e.g., robotics, AI tools and assistants.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800">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Pavlovian learning</a:t>
            </a:r>
            <a:r>
              <a:rPr lang="en" sz="1800">
                <a:latin typeface="Montserrat"/>
                <a:ea typeface="Montserrat"/>
                <a:cs typeface="Montserrat"/>
                <a:sym typeface="Montserrat"/>
              </a:rPr>
              <a:t>: Some RL algorithms relatable to early Pavlovian conditioning models (better-than-expected outcomes strengthen associations between predictors and outcomes) (Collins, 2019).</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a:latin typeface="Montserrat"/>
                <a:ea typeface="Montserrat"/>
                <a:cs typeface="Montserrat"/>
                <a:sym typeface="Montserrat"/>
              </a:rPr>
              <a:t>…but modeling/incorporating </a:t>
            </a:r>
            <a:r>
              <a:rPr i="1" lang="en" sz="1800">
                <a:latin typeface="Montserrat"/>
                <a:ea typeface="Montserrat"/>
                <a:cs typeface="Montserrat"/>
                <a:sym typeface="Montserrat"/>
              </a:rPr>
              <a:t>human </a:t>
            </a:r>
            <a:r>
              <a:rPr lang="en" sz="1800">
                <a:latin typeface="Montserrat"/>
                <a:ea typeface="Montserrat"/>
                <a:cs typeface="Montserrat"/>
                <a:sym typeface="Montserrat"/>
              </a:rPr>
              <a:t>cognition is often non-priority or niche.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800" u="sng">
                <a:latin typeface="Montserrat"/>
                <a:ea typeface="Montserrat"/>
                <a:cs typeface="Montserrat"/>
                <a:sym typeface="Montserrat"/>
              </a:rPr>
              <a:t>Deeper -&gt; more opaque</a:t>
            </a:r>
            <a:r>
              <a:rPr lang="en" sz="1800">
                <a:latin typeface="Montserrat"/>
                <a:ea typeface="Montserrat"/>
                <a:cs typeface="Montserrat"/>
                <a:sym typeface="Montserrat"/>
              </a:rPr>
              <a:t>: Research trends towards ‘deep’ RL, using features and architectures from, for example, neural networks to approximate reward functions, but this risks ‘black box’ interpretability loss and rising computational costs.</a:t>
            </a:r>
            <a:endParaRPr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800" u="sng">
                <a:latin typeface="Montserrat"/>
                <a:ea typeface="Montserrat"/>
                <a:cs typeface="Montserrat"/>
                <a:sym typeface="Montserrat"/>
              </a:rPr>
              <a:t>Exploration/exploitation dilemma</a:t>
            </a:r>
            <a:r>
              <a:rPr lang="en" sz="1800">
                <a:latin typeface="Montserrat"/>
                <a:ea typeface="Montserrat"/>
                <a:cs typeface="Montserrat"/>
                <a:sym typeface="Montserrat"/>
              </a:rPr>
              <a:t>: Treated as separate problems, with additional rules for deciding, e.g., epsilon-greedy behavior, manually defining an exploration rate ‘epsilon’ to avoid behaviors which are repetitive or suboptimal (locally optimal) to the task.(Tijsma, 2016).</a:t>
            </a:r>
            <a:endParaRPr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p:txBody>
      </p:sp>
      <p:sp>
        <p:nvSpPr>
          <p:cNvPr id="200" name="Google Shape;200;p30"/>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201" name="Google Shape;20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2" name="Google Shape;202;p30"/>
          <p:cNvPicPr preferRelativeResize="0"/>
          <p:nvPr/>
        </p:nvPicPr>
        <p:blipFill>
          <a:blip r:embed="rId3">
            <a:alphaModFix/>
          </a:blip>
          <a:stretch>
            <a:fillRect/>
          </a:stretch>
        </p:blipFill>
        <p:spPr>
          <a:xfrm>
            <a:off x="3404699" y="4292512"/>
            <a:ext cx="4963076" cy="7564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ctrTitle"/>
          </p:nvPr>
        </p:nvSpPr>
        <p:spPr>
          <a:xfrm>
            <a:off x="-51600" y="52375"/>
            <a:ext cx="9247200" cy="54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Montserrat"/>
                <a:ea typeface="Montserrat"/>
                <a:cs typeface="Montserrat"/>
                <a:sym typeface="Montserrat"/>
              </a:rPr>
              <a:t>Which algorithms and architectures?</a:t>
            </a:r>
            <a:endParaRPr sz="3180">
              <a:latin typeface="Montserrat"/>
              <a:ea typeface="Montserrat"/>
              <a:cs typeface="Montserrat"/>
              <a:sym typeface="Montserrat"/>
            </a:endParaRPr>
          </a:p>
        </p:txBody>
      </p:sp>
      <p:sp>
        <p:nvSpPr>
          <p:cNvPr id="208" name="Google Shape;208;p31"/>
          <p:cNvSpPr txBox="1"/>
          <p:nvPr>
            <p:ph idx="1" type="subTitle"/>
          </p:nvPr>
        </p:nvSpPr>
        <p:spPr>
          <a:xfrm>
            <a:off x="0" y="367025"/>
            <a:ext cx="90213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800" u="sng">
                <a:latin typeface="Montserrat"/>
                <a:ea typeface="Montserrat"/>
                <a:cs typeface="Montserrat"/>
                <a:sym typeface="Montserrat"/>
              </a:rPr>
              <a:t>Active Inference</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700" u="sng">
                <a:latin typeface="Montserrat"/>
                <a:ea typeface="Montserrat"/>
                <a:cs typeface="Montserrat"/>
                <a:sym typeface="Montserrat"/>
              </a:rPr>
              <a:t>Normative Framework:</a:t>
            </a:r>
            <a:r>
              <a:rPr lang="en" sz="1700">
                <a:latin typeface="Montserrat"/>
                <a:ea typeface="Montserrat"/>
                <a:cs typeface="Montserrat"/>
                <a:sym typeface="Montserrat"/>
              </a:rPr>
              <a:t> A normative framework derived from first principles for studying the behavior of autonomous agents in situations requiring decision-making under uncertainty. Agents are equipped with generative models and take in observations from their environment which in turn are evaluated as (dis)confirmatory evidence for their current beliefs (Friston, textbook; and Sajid et. al, 2021). This begins with </a:t>
            </a:r>
            <a:r>
              <a:rPr b="1" lang="en" sz="1700">
                <a:latin typeface="Montserrat"/>
                <a:ea typeface="Montserrat"/>
                <a:cs typeface="Montserrat"/>
                <a:sym typeface="Montserrat"/>
              </a:rPr>
              <a:t>free energy principle (FEP): “everything that changes in the brain must minimize free energy”</a:t>
            </a:r>
            <a:r>
              <a:rPr lang="en" sz="1700">
                <a:latin typeface="Montserrat"/>
                <a:ea typeface="Montserrat"/>
                <a:cs typeface="Montserrat"/>
                <a:sym typeface="Montserrat"/>
              </a:rPr>
              <a:t> (Friston, 2022; Friston, 2009; and Sajid et. al, 2021).</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7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700" u="sng">
                <a:latin typeface="Montserrat"/>
                <a:ea typeface="Montserrat"/>
                <a:cs typeface="Montserrat"/>
                <a:sym typeface="Montserrat"/>
              </a:rPr>
              <a:t>Neural process theory</a:t>
            </a:r>
            <a:r>
              <a:rPr lang="en" sz="1700">
                <a:latin typeface="Montserrat"/>
                <a:ea typeface="Montserrat"/>
                <a:cs typeface="Montserrat"/>
                <a:sym typeface="Montserrat"/>
              </a:rPr>
              <a:t>: </a:t>
            </a:r>
            <a:r>
              <a:rPr lang="en" sz="1700">
                <a:latin typeface="Montserrat"/>
                <a:ea typeface="Montserrat"/>
                <a:cs typeface="Montserrat"/>
                <a:sym typeface="Montserrat"/>
              </a:rPr>
              <a:t>Foundations in computational neuroscience and study of neuronal dynamics and cognitive processes (including psychopathology, perception, decision-making) in animal and human behavior and in self-organizing systems more broadly. Abstract mathematical quantities – predictions, prediction errors, precision signals, etc. – manifest in neuronal dynamics, with physiological substrates (brain/organ activity and connectivity). FEP extends beyond minute continuous operations to homeostatic regulation in living organisms (Pezzulo et. al, 2015).</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700">
              <a:latin typeface="Montserrat"/>
              <a:ea typeface="Montserrat"/>
              <a:cs typeface="Montserrat"/>
              <a:sym typeface="Montserrat"/>
            </a:endParaRPr>
          </a:p>
          <a:p>
            <a:pPr indent="0" lvl="0" marL="0" rtl="0" algn="l">
              <a:lnSpc>
                <a:spcPct val="80000"/>
              </a:lnSpc>
              <a:spcBef>
                <a:spcPts val="0"/>
              </a:spcBef>
              <a:spcAft>
                <a:spcPts val="0"/>
              </a:spcAft>
              <a:buNone/>
            </a:pPr>
            <a:r>
              <a:rPr lang="en" sz="1700" u="sng">
                <a:latin typeface="Montserrat"/>
                <a:ea typeface="Montserrat"/>
                <a:cs typeface="Montserrat"/>
                <a:sym typeface="Montserrat"/>
              </a:rPr>
              <a:t>Generative models and no simpler</a:t>
            </a:r>
            <a:r>
              <a:rPr lang="en" sz="1700">
                <a:latin typeface="Montserrat"/>
                <a:ea typeface="Montserrat"/>
                <a:cs typeface="Montserrat"/>
                <a:sym typeface="Montserrat"/>
              </a:rPr>
              <a:t>: As a normative, principled framework, it has a top-down design philosophy. Rather than emulating the brain in its entirety, the challenge rather is “to find the </a:t>
            </a:r>
            <a:r>
              <a:rPr i="1" lang="en" sz="1700">
                <a:latin typeface="Montserrat"/>
                <a:ea typeface="Montserrat"/>
                <a:cs typeface="Montserrat"/>
                <a:sym typeface="Montserrat"/>
              </a:rPr>
              <a:t>generative model </a:t>
            </a:r>
            <a:r>
              <a:rPr lang="en" sz="1700">
                <a:latin typeface="Montserrat"/>
                <a:ea typeface="Montserrat"/>
                <a:cs typeface="Montserrat"/>
                <a:sym typeface="Montserrat"/>
              </a:rPr>
              <a:t>that describes the problem the brain is trying to solve.” (Friston et. al, 2022, pp. 104-105).</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p:txBody>
      </p:sp>
      <p:sp>
        <p:nvSpPr>
          <p:cNvPr id="209" name="Google Shape;209;p31"/>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210" name="Google Shape;21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subTitle"/>
          </p:nvPr>
        </p:nvSpPr>
        <p:spPr>
          <a:xfrm>
            <a:off x="196525" y="373800"/>
            <a:ext cx="8479200" cy="3861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018"/>
              <a:buNone/>
            </a:pPr>
            <a:r>
              <a:rPr b="1" lang="en" sz="1700" u="sng">
                <a:latin typeface="Montserrat"/>
                <a:ea typeface="Montserrat"/>
                <a:cs typeface="Montserrat"/>
                <a:sym typeface="Montserrat"/>
              </a:rPr>
              <a:t>Conference themes:</a:t>
            </a:r>
            <a:endParaRPr sz="1700">
              <a:latin typeface="Montserrat"/>
              <a:ea typeface="Montserrat"/>
              <a:cs typeface="Montserrat"/>
              <a:sym typeface="Montserrat"/>
            </a:endParaRPr>
          </a:p>
          <a:p>
            <a:pPr indent="-336550" lvl="0" marL="457200" rtl="0" algn="l">
              <a:lnSpc>
                <a:spcPct val="90000"/>
              </a:lnSpc>
              <a:spcBef>
                <a:spcPts val="0"/>
              </a:spcBef>
              <a:spcAft>
                <a:spcPts val="0"/>
              </a:spcAft>
              <a:buSzPts val="1700"/>
              <a:buFont typeface="Montserrat"/>
              <a:buChar char="-"/>
            </a:pPr>
            <a:r>
              <a:rPr lang="en" sz="1700" u="sng">
                <a:latin typeface="Montserrat"/>
                <a:ea typeface="Montserrat"/>
                <a:cs typeface="Montserrat"/>
                <a:sym typeface="Montserrat"/>
              </a:rPr>
              <a:t>Agent-based modeling</a:t>
            </a:r>
            <a:r>
              <a:rPr lang="en" sz="1700">
                <a:latin typeface="Montserrat"/>
                <a:ea typeface="Montserrat"/>
                <a:cs typeface="Montserrat"/>
                <a:sym typeface="Montserrat"/>
              </a:rPr>
              <a:t>: from “traditional” to “cognitive” with hands-on code walkthrough</a:t>
            </a:r>
            <a:endParaRPr sz="1700">
              <a:latin typeface="Montserrat"/>
              <a:ea typeface="Montserrat"/>
              <a:cs typeface="Montserrat"/>
              <a:sym typeface="Montserrat"/>
            </a:endParaRPr>
          </a:p>
          <a:p>
            <a:pPr indent="-336550" lvl="0" marL="457200" rtl="0" algn="l">
              <a:lnSpc>
                <a:spcPct val="90000"/>
              </a:lnSpc>
              <a:spcBef>
                <a:spcPts val="0"/>
              </a:spcBef>
              <a:spcAft>
                <a:spcPts val="0"/>
              </a:spcAft>
              <a:buSzPts val="1700"/>
              <a:buFont typeface="Montserrat"/>
              <a:buChar char="-"/>
            </a:pPr>
            <a:r>
              <a:rPr lang="en" sz="1700" u="sng">
                <a:latin typeface="Montserrat"/>
                <a:ea typeface="Montserrat"/>
                <a:cs typeface="Montserrat"/>
                <a:sym typeface="Montserrat"/>
              </a:rPr>
              <a:t>Cognitive science and theoretical discussions</a:t>
            </a:r>
            <a:r>
              <a:rPr lang="en" sz="1700">
                <a:latin typeface="Montserrat"/>
                <a:ea typeface="Montserrat"/>
                <a:cs typeface="Montserrat"/>
                <a:sym typeface="Montserrat"/>
              </a:rPr>
              <a:t>: applications of an established cognitive science framework, “Active Inference”, to CSS/ABM</a:t>
            </a:r>
            <a:endParaRPr sz="1700">
              <a:latin typeface="Montserrat"/>
              <a:ea typeface="Montserrat"/>
              <a:cs typeface="Montserrat"/>
              <a:sym typeface="Montserrat"/>
            </a:endParaRPr>
          </a:p>
          <a:p>
            <a:pPr indent="-336550" lvl="1" marL="914400" rtl="0" algn="l">
              <a:lnSpc>
                <a:spcPct val="90000"/>
              </a:lnSpc>
              <a:spcBef>
                <a:spcPts val="0"/>
              </a:spcBef>
              <a:spcAft>
                <a:spcPts val="0"/>
              </a:spcAft>
              <a:buSzPts val="1700"/>
              <a:buFont typeface="Montserrat"/>
              <a:buChar char="-"/>
            </a:pPr>
            <a:r>
              <a:rPr lang="en" sz="1700">
                <a:latin typeface="Montserrat"/>
                <a:ea typeface="Montserrat"/>
                <a:cs typeface="Montserrat"/>
                <a:sym typeface="Montserrat"/>
              </a:rPr>
              <a:t>No direct ‘ActInf for ABM’ framework nor multi-agent coding tutorial (currently) exists; so far most research is at an ‘advanced’ level</a:t>
            </a:r>
            <a:endParaRPr sz="1700">
              <a:latin typeface="Montserrat"/>
              <a:ea typeface="Montserrat"/>
              <a:cs typeface="Montserrat"/>
              <a:sym typeface="Montserrat"/>
            </a:endParaRPr>
          </a:p>
          <a:p>
            <a:pPr indent="-336550" lvl="0" marL="457200" rtl="0" algn="l">
              <a:lnSpc>
                <a:spcPct val="90000"/>
              </a:lnSpc>
              <a:spcBef>
                <a:spcPts val="0"/>
              </a:spcBef>
              <a:spcAft>
                <a:spcPts val="0"/>
              </a:spcAft>
              <a:buSzPts val="1700"/>
              <a:buFont typeface="Montserrat"/>
              <a:buChar char="-"/>
            </a:pPr>
            <a:r>
              <a:rPr lang="en" sz="1700" u="sng">
                <a:latin typeface="Montserrat"/>
                <a:ea typeface="Montserrat"/>
                <a:cs typeface="Montserrat"/>
                <a:sym typeface="Montserrat"/>
              </a:rPr>
              <a:t>Reproducibility</a:t>
            </a:r>
            <a:r>
              <a:rPr lang="en" sz="1700">
                <a:latin typeface="Montserrat"/>
                <a:ea typeface="Montserrat"/>
                <a:cs typeface="Montserrat"/>
                <a:sym typeface="Montserrat"/>
              </a:rPr>
              <a:t>: developing intuitions and fundamental knowledge for reading and writing in Active Inference, open-source programming resources, open-source code for learning and adaptation</a:t>
            </a:r>
            <a:endParaRPr sz="1700">
              <a:latin typeface="Montserrat"/>
              <a:ea typeface="Montserrat"/>
              <a:cs typeface="Montserrat"/>
              <a:sym typeface="Montserrat"/>
            </a:endParaRPr>
          </a:p>
          <a:p>
            <a:pPr indent="0" lvl="0" marL="0" rtl="0" algn="l">
              <a:lnSpc>
                <a:spcPct val="90000"/>
              </a:lnSpc>
              <a:spcBef>
                <a:spcPts val="0"/>
              </a:spcBef>
              <a:spcAft>
                <a:spcPts val="0"/>
              </a:spcAft>
              <a:buNone/>
            </a:pPr>
            <a:r>
              <a:t/>
            </a:r>
            <a:endParaRPr sz="1700">
              <a:latin typeface="Montserrat"/>
              <a:ea typeface="Montserrat"/>
              <a:cs typeface="Montserrat"/>
              <a:sym typeface="Montserrat"/>
            </a:endParaRPr>
          </a:p>
          <a:p>
            <a:pPr indent="0" lvl="0" marL="0" rtl="0" algn="l">
              <a:lnSpc>
                <a:spcPct val="90000"/>
              </a:lnSpc>
              <a:spcBef>
                <a:spcPts val="0"/>
              </a:spcBef>
              <a:spcAft>
                <a:spcPts val="0"/>
              </a:spcAft>
              <a:buNone/>
            </a:pPr>
            <a:r>
              <a:rPr b="1" lang="en" sz="1700" u="sng">
                <a:latin typeface="Montserrat"/>
                <a:ea typeface="Montserrat"/>
                <a:cs typeface="Montserrat"/>
                <a:sym typeface="Montserrat"/>
              </a:rPr>
              <a:t>Format</a:t>
            </a:r>
            <a:r>
              <a:rPr lang="en" sz="1700">
                <a:latin typeface="Montserrat"/>
                <a:ea typeface="Montserrat"/>
                <a:cs typeface="Montserrat"/>
                <a:sym typeface="Montserrat"/>
              </a:rPr>
              <a:t>: Three Parts (with breaks!)</a:t>
            </a:r>
            <a:endParaRPr sz="1700">
              <a:latin typeface="Montserrat"/>
              <a:ea typeface="Montserrat"/>
              <a:cs typeface="Montserrat"/>
              <a:sym typeface="Montserrat"/>
            </a:endParaRPr>
          </a:p>
          <a:p>
            <a:pPr indent="-336550" lvl="0" marL="457200" rtl="0" algn="l">
              <a:lnSpc>
                <a:spcPct val="90000"/>
              </a:lnSpc>
              <a:spcBef>
                <a:spcPts val="0"/>
              </a:spcBef>
              <a:spcAft>
                <a:spcPts val="0"/>
              </a:spcAft>
              <a:buSzPts val="1700"/>
              <a:buFont typeface="Montserrat"/>
              <a:buChar char="-"/>
            </a:pPr>
            <a:r>
              <a:rPr lang="en" sz="1700">
                <a:latin typeface="Montserrat"/>
                <a:ea typeface="Montserrat"/>
                <a:cs typeface="Montserrat"/>
                <a:sym typeface="Montserrat"/>
              </a:rPr>
              <a:t>Part 1: Agent-based modeling </a:t>
            </a:r>
            <a:endParaRPr sz="1700">
              <a:latin typeface="Montserrat"/>
              <a:ea typeface="Montserrat"/>
              <a:cs typeface="Montserrat"/>
              <a:sym typeface="Montserrat"/>
            </a:endParaRPr>
          </a:p>
          <a:p>
            <a:pPr indent="-336550" lvl="1" marL="914400" rtl="0" algn="l">
              <a:lnSpc>
                <a:spcPct val="90000"/>
              </a:lnSpc>
              <a:spcBef>
                <a:spcPts val="0"/>
              </a:spcBef>
              <a:spcAft>
                <a:spcPts val="0"/>
              </a:spcAft>
              <a:buSzPts val="1700"/>
              <a:buFont typeface="Montserrat"/>
              <a:buChar char="-"/>
            </a:pPr>
            <a:r>
              <a:rPr lang="en" sz="1700">
                <a:latin typeface="Montserrat"/>
                <a:ea typeface="Montserrat"/>
                <a:cs typeface="Montserrat"/>
                <a:sym typeface="Montserrat"/>
              </a:rPr>
              <a:t>Some motivations and guidelines, The Cognitive Turn, RL, ActInf, comparisons and research examples</a:t>
            </a:r>
            <a:endParaRPr sz="1700">
              <a:latin typeface="Montserrat"/>
              <a:ea typeface="Montserrat"/>
              <a:cs typeface="Montserrat"/>
              <a:sym typeface="Montserrat"/>
            </a:endParaRPr>
          </a:p>
          <a:p>
            <a:pPr indent="-336550" lvl="0" marL="457200" rtl="0" algn="l">
              <a:lnSpc>
                <a:spcPct val="90000"/>
              </a:lnSpc>
              <a:spcBef>
                <a:spcPts val="0"/>
              </a:spcBef>
              <a:spcAft>
                <a:spcPts val="0"/>
              </a:spcAft>
              <a:buSzPts val="1700"/>
              <a:buFont typeface="Montserrat"/>
              <a:buChar char="-"/>
            </a:pPr>
            <a:r>
              <a:rPr lang="en" sz="1700">
                <a:latin typeface="Montserrat"/>
                <a:ea typeface="Montserrat"/>
                <a:cs typeface="Montserrat"/>
                <a:sym typeface="Montserrat"/>
              </a:rPr>
              <a:t>Part 2: Active Inference in-depth</a:t>
            </a:r>
            <a:endParaRPr sz="1700">
              <a:latin typeface="Montserrat"/>
              <a:ea typeface="Montserrat"/>
              <a:cs typeface="Montserrat"/>
              <a:sym typeface="Montserrat"/>
            </a:endParaRPr>
          </a:p>
          <a:p>
            <a:pPr indent="-336550" lvl="1" marL="914400" rtl="0" algn="l">
              <a:lnSpc>
                <a:spcPct val="90000"/>
              </a:lnSpc>
              <a:spcBef>
                <a:spcPts val="0"/>
              </a:spcBef>
              <a:spcAft>
                <a:spcPts val="0"/>
              </a:spcAft>
              <a:buSzPts val="1700"/>
              <a:buFont typeface="Montserrat"/>
              <a:buChar char="-"/>
            </a:pPr>
            <a:r>
              <a:rPr lang="en" sz="1700">
                <a:latin typeface="Montserrat"/>
                <a:ea typeface="Montserrat"/>
                <a:cs typeface="Montserrat"/>
                <a:sym typeface="Montserrat"/>
              </a:rPr>
              <a:t>Building intuition, cognitive mechanisms, ABC(DEFG)’s of Inference</a:t>
            </a:r>
            <a:endParaRPr sz="1700">
              <a:latin typeface="Montserrat"/>
              <a:ea typeface="Montserrat"/>
              <a:cs typeface="Montserrat"/>
              <a:sym typeface="Montserrat"/>
            </a:endParaRPr>
          </a:p>
          <a:p>
            <a:pPr indent="-336550" lvl="0" marL="457200" rtl="0" algn="l">
              <a:lnSpc>
                <a:spcPct val="90000"/>
              </a:lnSpc>
              <a:spcBef>
                <a:spcPts val="0"/>
              </a:spcBef>
              <a:spcAft>
                <a:spcPts val="0"/>
              </a:spcAft>
              <a:buSzPts val="1700"/>
              <a:buFont typeface="Montserrat"/>
              <a:buChar char="-"/>
            </a:pPr>
            <a:r>
              <a:rPr lang="en" sz="1700">
                <a:latin typeface="Montserrat"/>
                <a:ea typeface="Montserrat"/>
                <a:cs typeface="Montserrat"/>
                <a:sym typeface="Montserrat"/>
              </a:rPr>
              <a:t>Part 3: Learning by Doing</a:t>
            </a:r>
            <a:endParaRPr sz="1700">
              <a:latin typeface="Montserrat"/>
              <a:ea typeface="Montserrat"/>
              <a:cs typeface="Montserrat"/>
              <a:sym typeface="Montserrat"/>
            </a:endParaRPr>
          </a:p>
          <a:p>
            <a:pPr indent="-336550" lvl="1" marL="914400" rtl="0" algn="l">
              <a:lnSpc>
                <a:spcPct val="90000"/>
              </a:lnSpc>
              <a:spcBef>
                <a:spcPts val="0"/>
              </a:spcBef>
              <a:spcAft>
                <a:spcPts val="0"/>
              </a:spcAft>
              <a:buSzPts val="1700"/>
              <a:buFont typeface="Montserrat"/>
              <a:buChar char="-"/>
            </a:pPr>
            <a:r>
              <a:rPr lang="en" sz="1700">
                <a:latin typeface="Montserrat"/>
                <a:ea typeface="Montserrat"/>
                <a:cs typeface="Montserrat"/>
                <a:sym typeface="Montserrat"/>
              </a:rPr>
              <a:t>Code walkthrough: recreation of a ‘traditional’ ABM of parallel-problem solving in networks, now with ActInf agents</a:t>
            </a:r>
            <a:endParaRPr sz="1700">
              <a:latin typeface="Montserrat"/>
              <a:ea typeface="Montserrat"/>
              <a:cs typeface="Montserrat"/>
              <a:sym typeface="Montserrat"/>
            </a:endParaRPr>
          </a:p>
        </p:txBody>
      </p:sp>
      <p:sp>
        <p:nvSpPr>
          <p:cNvPr id="62" name="Google Shape;62;p14"/>
          <p:cNvSpPr txBox="1"/>
          <p:nvPr>
            <p:ph idx="1" type="subTitle"/>
          </p:nvPr>
        </p:nvSpPr>
        <p:spPr>
          <a:xfrm>
            <a:off x="0" y="4707400"/>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ph type="ctrTitle"/>
          </p:nvPr>
        </p:nvSpPr>
        <p:spPr>
          <a:xfrm>
            <a:off x="1367400" y="-60800"/>
            <a:ext cx="62865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400">
                <a:latin typeface="Montserrat"/>
                <a:ea typeface="Montserrat"/>
                <a:cs typeface="Montserrat"/>
                <a:sym typeface="Montserrat"/>
              </a:rPr>
              <a:t>Overview: Tutorial Context and Caveats</a:t>
            </a:r>
            <a:endParaRPr sz="24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ctrTitle"/>
          </p:nvPr>
        </p:nvSpPr>
        <p:spPr>
          <a:xfrm>
            <a:off x="-51600" y="52375"/>
            <a:ext cx="92472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880">
                <a:latin typeface="Montserrat"/>
                <a:ea typeface="Montserrat"/>
                <a:cs typeface="Montserrat"/>
                <a:sym typeface="Montserrat"/>
              </a:rPr>
              <a:t>Which algorithms and architectures?</a:t>
            </a:r>
            <a:endParaRPr sz="2880">
              <a:latin typeface="Montserrat"/>
              <a:ea typeface="Montserrat"/>
              <a:cs typeface="Montserrat"/>
              <a:sym typeface="Montserrat"/>
            </a:endParaRPr>
          </a:p>
        </p:txBody>
      </p:sp>
      <p:sp>
        <p:nvSpPr>
          <p:cNvPr id="216" name="Google Shape;216;p32"/>
          <p:cNvSpPr txBox="1"/>
          <p:nvPr>
            <p:ph idx="1" type="subTitle"/>
          </p:nvPr>
        </p:nvSpPr>
        <p:spPr>
          <a:xfrm>
            <a:off x="-51600" y="240625"/>
            <a:ext cx="93108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650" u="sng">
                <a:latin typeface="Montserrat"/>
                <a:ea typeface="Montserrat"/>
                <a:cs typeface="Montserrat"/>
                <a:sym typeface="Montserrat"/>
              </a:rPr>
              <a:t>Active Inference</a:t>
            </a:r>
            <a:r>
              <a:rPr lang="en" sz="1650">
                <a:latin typeface="Montserrat"/>
                <a:ea typeface="Montserrat"/>
                <a:cs typeface="Montserrat"/>
                <a:sym typeface="Montserrat"/>
              </a:rPr>
              <a:t>:</a:t>
            </a:r>
            <a:endParaRPr sz="16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50">
                <a:latin typeface="Montserrat"/>
                <a:ea typeface="Montserrat"/>
                <a:cs typeface="Montserrat"/>
                <a:sym typeface="Montserrat"/>
              </a:rPr>
              <a:t>F</a:t>
            </a:r>
            <a:r>
              <a:rPr lang="en" sz="1650" u="sng">
                <a:latin typeface="Montserrat"/>
                <a:ea typeface="Montserrat"/>
                <a:cs typeface="Montserrat"/>
                <a:sym typeface="Montserrat"/>
              </a:rPr>
              <a:t>ree Energy principle (FEP)</a:t>
            </a:r>
            <a:r>
              <a:rPr lang="en" sz="1650">
                <a:latin typeface="Montserrat"/>
                <a:ea typeface="Montserrat"/>
                <a:cs typeface="Montserrat"/>
                <a:sym typeface="Montserrat"/>
              </a:rPr>
              <a:t>: Agents minimize a theoretical quantity “free energy,” equivalent to maximizing evidence for current beliefs (as opposed to expressly maximizing ‘reward’) in order to, e.g., infer states, evaluate actions, update own model of the world (observation and transition models). This leads to a (Bayesian) </a:t>
            </a:r>
            <a:r>
              <a:rPr b="1" lang="en" sz="1650">
                <a:latin typeface="Montserrat"/>
                <a:ea typeface="Montserrat"/>
                <a:cs typeface="Montserrat"/>
                <a:sym typeface="Montserrat"/>
              </a:rPr>
              <a:t>belief-based framework and naturally emergent adaptive behaviors</a:t>
            </a:r>
            <a:r>
              <a:rPr lang="en" sz="1650">
                <a:latin typeface="Montserrat"/>
                <a:ea typeface="Montserrat"/>
                <a:cs typeface="Montserrat"/>
                <a:sym typeface="Montserrat"/>
              </a:rPr>
              <a:t>.</a:t>
            </a:r>
            <a:endParaRPr sz="1650">
              <a:latin typeface="Montserrat"/>
              <a:ea typeface="Montserrat"/>
              <a:cs typeface="Montserrat"/>
              <a:sym typeface="Montserrat"/>
            </a:endParaRPr>
          </a:p>
          <a:p>
            <a:pPr indent="-333375" lvl="0" marL="457200" rtl="0" algn="l">
              <a:lnSpc>
                <a:spcPct val="80000"/>
              </a:lnSpc>
              <a:spcBef>
                <a:spcPts val="0"/>
              </a:spcBef>
              <a:spcAft>
                <a:spcPts val="0"/>
              </a:spcAft>
              <a:buSzPts val="1650"/>
              <a:buFont typeface="Montserrat"/>
              <a:buChar char="-"/>
            </a:pPr>
            <a:r>
              <a:rPr lang="en" sz="1650">
                <a:latin typeface="Montserrat"/>
                <a:ea typeface="Montserrat"/>
                <a:cs typeface="Montserrat"/>
                <a:sym typeface="Montserrat"/>
              </a:rPr>
              <a:t>(Bayesian) ‘surprise’ is the true quantity to be minimized but is typically intractable; free energy acts as an upper bound on surprise</a:t>
            </a:r>
            <a:endParaRPr sz="16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7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50" u="sng">
                <a:latin typeface="Montserrat"/>
                <a:ea typeface="Montserrat"/>
                <a:cs typeface="Montserrat"/>
                <a:sym typeface="Montserrat"/>
              </a:rPr>
              <a:t>Exploration-exploitation balance</a:t>
            </a:r>
            <a:r>
              <a:rPr lang="en" sz="1650">
                <a:latin typeface="Montserrat"/>
                <a:ea typeface="Montserrat"/>
                <a:cs typeface="Montserrat"/>
                <a:sym typeface="Montserrat"/>
              </a:rPr>
              <a:t>: ‘Epistemic’ value and ‘pragmatic’ value included in same optimization problem for agents with capacity for planning (optimizing </a:t>
            </a:r>
            <a:r>
              <a:rPr i="1" lang="en" sz="1650">
                <a:latin typeface="Montserrat"/>
                <a:ea typeface="Montserrat"/>
                <a:cs typeface="Montserrat"/>
                <a:sym typeface="Montserrat"/>
              </a:rPr>
              <a:t>expected free energy</a:t>
            </a:r>
            <a:r>
              <a:rPr lang="en" sz="1650">
                <a:latin typeface="Montserrat"/>
                <a:ea typeface="Montserrat"/>
                <a:cs typeface="Montserrat"/>
                <a:sym typeface="Montserrat"/>
              </a:rPr>
              <a:t>) rather than handled separately as in, say, epsilon-greedy RL agents. In fact action, perception, and other cognitive mechanisms are </a:t>
            </a:r>
            <a:r>
              <a:rPr i="1" lang="en" sz="1650">
                <a:latin typeface="Montserrat"/>
                <a:ea typeface="Montserrat"/>
                <a:cs typeface="Montserrat"/>
                <a:sym typeface="Montserrat"/>
              </a:rPr>
              <a:t>all </a:t>
            </a:r>
            <a:r>
              <a:rPr lang="en" sz="1650">
                <a:latin typeface="Montserrat"/>
                <a:ea typeface="Montserrat"/>
                <a:cs typeface="Montserrat"/>
                <a:sym typeface="Montserrat"/>
              </a:rPr>
              <a:t>linked together and play out in continuous free energy minimization.</a:t>
            </a:r>
            <a:endParaRPr sz="16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9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50" u="sng">
                <a:latin typeface="Montserrat"/>
                <a:ea typeface="Montserrat"/>
                <a:cs typeface="Montserrat"/>
                <a:sym typeface="Montserrat"/>
              </a:rPr>
              <a:t>“Self-evidencing” agents</a:t>
            </a:r>
            <a:r>
              <a:rPr lang="en" sz="1650">
                <a:latin typeface="Montserrat"/>
                <a:ea typeface="Montserrat"/>
                <a:cs typeface="Montserrat"/>
                <a:sym typeface="Montserrat"/>
              </a:rPr>
              <a:t>: Instead of external reward signals, agents seek to realize preferences conceptualized as prior beliefs over observations, relatable to “goals.” Agents can learn which observations are more rewarding, i.e. those which help free energy minimization or equivalently maximize model evidence (Sajid et. al, 2021).</a:t>
            </a:r>
            <a:endParaRPr sz="1650">
              <a:latin typeface="Montserrat"/>
              <a:ea typeface="Montserrat"/>
              <a:cs typeface="Montserrat"/>
              <a:sym typeface="Montserrat"/>
            </a:endParaRPr>
          </a:p>
          <a:p>
            <a:pPr indent="0" lvl="0" marL="0" rtl="0" algn="l">
              <a:lnSpc>
                <a:spcPct val="80000"/>
              </a:lnSpc>
              <a:spcBef>
                <a:spcPts val="0"/>
              </a:spcBef>
              <a:spcAft>
                <a:spcPts val="0"/>
              </a:spcAft>
              <a:buNone/>
            </a:pPr>
            <a:r>
              <a:t/>
            </a:r>
            <a:endParaRPr sz="11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50" u="sng">
                <a:latin typeface="Montserrat"/>
                <a:ea typeface="Montserrat"/>
                <a:cs typeface="Montserrat"/>
                <a:sym typeface="Montserrat"/>
              </a:rPr>
              <a:t>Variational (Bayesian) inference</a:t>
            </a:r>
            <a:r>
              <a:rPr lang="en" sz="1650">
                <a:latin typeface="Montserrat"/>
                <a:ea typeface="Montserrat"/>
                <a:cs typeface="Montserrat"/>
                <a:sym typeface="Montserrat"/>
              </a:rPr>
              <a:t> schemes are used to mitigate heavy computational costs and/or potential intractability in optimization operations – not </a:t>
            </a:r>
            <a:r>
              <a:rPr i="1" lang="en" sz="1650">
                <a:latin typeface="Montserrat"/>
                <a:ea typeface="Montserrat"/>
                <a:cs typeface="Montserrat"/>
                <a:sym typeface="Montserrat"/>
              </a:rPr>
              <a:t>ad hoc </a:t>
            </a:r>
            <a:r>
              <a:rPr lang="en" sz="1650">
                <a:latin typeface="Montserrat"/>
                <a:ea typeface="Montserrat"/>
                <a:cs typeface="Montserrat"/>
                <a:sym typeface="Montserrat"/>
              </a:rPr>
              <a:t>but rather with conceptual foundations in metabolic constraints of biological organisms.</a:t>
            </a:r>
            <a:endParaRPr sz="16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1650">
              <a:latin typeface="Montserrat"/>
              <a:ea typeface="Montserrat"/>
              <a:cs typeface="Montserrat"/>
              <a:sym typeface="Montserrat"/>
            </a:endParaRPr>
          </a:p>
          <a:p>
            <a:pPr indent="0" lvl="0" marL="0" rtl="0" algn="l">
              <a:lnSpc>
                <a:spcPct val="80000"/>
              </a:lnSpc>
              <a:spcBef>
                <a:spcPts val="0"/>
              </a:spcBef>
              <a:spcAft>
                <a:spcPts val="0"/>
              </a:spcAft>
              <a:buNone/>
            </a:pPr>
            <a:r>
              <a:t/>
            </a:r>
            <a:endParaRPr sz="1650">
              <a:latin typeface="Montserrat"/>
              <a:ea typeface="Montserrat"/>
              <a:cs typeface="Montserrat"/>
              <a:sym typeface="Montserrat"/>
            </a:endParaRPr>
          </a:p>
          <a:p>
            <a:pPr indent="0" lvl="0" marL="0" rtl="0" algn="l">
              <a:lnSpc>
                <a:spcPct val="80000"/>
              </a:lnSpc>
              <a:spcBef>
                <a:spcPts val="0"/>
              </a:spcBef>
              <a:spcAft>
                <a:spcPts val="0"/>
              </a:spcAft>
              <a:buNone/>
            </a:pPr>
            <a:r>
              <a:t/>
            </a:r>
            <a:endParaRPr sz="1650">
              <a:latin typeface="Montserrat"/>
              <a:ea typeface="Montserrat"/>
              <a:cs typeface="Montserrat"/>
              <a:sym typeface="Montserrat"/>
            </a:endParaRPr>
          </a:p>
          <a:p>
            <a:pPr indent="0" lvl="0" marL="0" rtl="0" algn="l">
              <a:lnSpc>
                <a:spcPct val="80000"/>
              </a:lnSpc>
              <a:spcBef>
                <a:spcPts val="0"/>
              </a:spcBef>
              <a:spcAft>
                <a:spcPts val="0"/>
              </a:spcAft>
              <a:buNone/>
            </a:pPr>
            <a:r>
              <a:t/>
            </a:r>
            <a:endParaRPr sz="1650">
              <a:latin typeface="Montserrat"/>
              <a:ea typeface="Montserrat"/>
              <a:cs typeface="Montserrat"/>
              <a:sym typeface="Montserrat"/>
            </a:endParaRPr>
          </a:p>
        </p:txBody>
      </p:sp>
      <p:sp>
        <p:nvSpPr>
          <p:cNvPr id="217" name="Google Shape;217;p32"/>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218" name="Google Shape;21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ctrTitle"/>
          </p:nvPr>
        </p:nvSpPr>
        <p:spPr>
          <a:xfrm>
            <a:off x="-51600" y="52375"/>
            <a:ext cx="9247200" cy="54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Montserrat"/>
                <a:ea typeface="Montserrat"/>
                <a:cs typeface="Montserrat"/>
                <a:sym typeface="Montserrat"/>
              </a:rPr>
              <a:t>Which algorithms and architectures?</a:t>
            </a:r>
            <a:endParaRPr sz="3180">
              <a:latin typeface="Montserrat"/>
              <a:ea typeface="Montserrat"/>
              <a:cs typeface="Montserrat"/>
              <a:sym typeface="Montserrat"/>
            </a:endParaRPr>
          </a:p>
        </p:txBody>
      </p:sp>
      <p:sp>
        <p:nvSpPr>
          <p:cNvPr id="224" name="Google Shape;224;p33"/>
          <p:cNvSpPr txBox="1"/>
          <p:nvPr>
            <p:ph idx="1" type="subTitle"/>
          </p:nvPr>
        </p:nvSpPr>
        <p:spPr>
          <a:xfrm>
            <a:off x="0" y="338100"/>
            <a:ext cx="94116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650" u="sng">
                <a:latin typeface="Montserrat"/>
                <a:ea typeface="Montserrat"/>
                <a:cs typeface="Montserrat"/>
                <a:sym typeface="Montserrat"/>
              </a:rPr>
              <a:t>Active Inference</a:t>
            </a:r>
            <a:r>
              <a:rPr lang="en" sz="1650">
                <a:latin typeface="Montserrat"/>
                <a:ea typeface="Montserrat"/>
                <a:cs typeface="Montserrat"/>
                <a:sym typeface="Montserrat"/>
              </a:rPr>
              <a:t>:</a:t>
            </a:r>
            <a:endParaRPr sz="16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50" u="sng">
                <a:latin typeface="Montserrat"/>
                <a:ea typeface="Montserrat"/>
                <a:cs typeface="Montserrat"/>
                <a:sym typeface="Montserrat"/>
              </a:rPr>
              <a:t>Optimality defined as relative to the model, not the task</a:t>
            </a:r>
            <a:r>
              <a:rPr lang="en" sz="1650">
                <a:latin typeface="Montserrat"/>
                <a:ea typeface="Montserrat"/>
                <a:cs typeface="Montserrat"/>
                <a:sym typeface="Montserrat"/>
              </a:rPr>
              <a:t>: </a:t>
            </a:r>
            <a:r>
              <a:rPr lang="en" sz="1650">
                <a:latin typeface="Montserrat"/>
                <a:ea typeface="Montserrat"/>
                <a:cs typeface="Montserrat"/>
                <a:sym typeface="Montserrat"/>
              </a:rPr>
              <a:t>Like “traditional” ABM, emphasis on recreating empirical dynamics rather than superior task performance, evidential for example in the inclusion of ‘</a:t>
            </a:r>
            <a:r>
              <a:rPr b="1" lang="en" sz="1650">
                <a:latin typeface="Montserrat"/>
                <a:ea typeface="Montserrat"/>
                <a:cs typeface="Montserrat"/>
                <a:sym typeface="Montserrat"/>
              </a:rPr>
              <a:t>false inference</a:t>
            </a:r>
            <a:r>
              <a:rPr lang="en" sz="1650">
                <a:latin typeface="Montserrat"/>
                <a:ea typeface="Montserrat"/>
                <a:cs typeface="Montserrat"/>
                <a:sym typeface="Montserrat"/>
              </a:rPr>
              <a:t>’: </a:t>
            </a:r>
            <a:endParaRPr sz="1650">
              <a:latin typeface="Montserrat"/>
              <a:ea typeface="Montserrat"/>
              <a:cs typeface="Montserrat"/>
              <a:sym typeface="Montserrat"/>
            </a:endParaRPr>
          </a:p>
          <a:p>
            <a:pPr indent="-333375" lvl="0" marL="457200" rtl="0" algn="l">
              <a:lnSpc>
                <a:spcPct val="80000"/>
              </a:lnSpc>
              <a:spcBef>
                <a:spcPts val="0"/>
              </a:spcBef>
              <a:spcAft>
                <a:spcPts val="0"/>
              </a:spcAft>
              <a:buSzPts val="1650"/>
              <a:buFont typeface="Montserrat"/>
              <a:buChar char="●"/>
            </a:pPr>
            <a:r>
              <a:rPr lang="en" sz="1650">
                <a:latin typeface="Montserrat"/>
                <a:ea typeface="Montserrat"/>
                <a:cs typeface="Montserrat"/>
                <a:sym typeface="Montserrat"/>
              </a:rPr>
              <a:t>a failure/aberration of belief updating: “</a:t>
            </a:r>
            <a:r>
              <a:rPr lang="en" sz="1650">
                <a:latin typeface="Montserrat"/>
                <a:ea typeface="Montserrat"/>
                <a:cs typeface="Montserrat"/>
                <a:sym typeface="Montserrat"/>
              </a:rPr>
              <a:t>linking together maladaptive behavior (e.g., compulsions or addictions) and psychological-level (e.g., false beliefs) and biological-level phenomena (e.g., abnormalities of neuromodulators).” </a:t>
            </a:r>
            <a:endParaRPr sz="1650">
              <a:latin typeface="Montserrat"/>
              <a:ea typeface="Montserrat"/>
              <a:cs typeface="Montserrat"/>
              <a:sym typeface="Montserrat"/>
            </a:endParaRPr>
          </a:p>
          <a:p>
            <a:pPr indent="-333375" lvl="0" marL="457200" rtl="0" algn="l">
              <a:lnSpc>
                <a:spcPct val="80000"/>
              </a:lnSpc>
              <a:spcBef>
                <a:spcPts val="0"/>
              </a:spcBef>
              <a:spcAft>
                <a:spcPts val="0"/>
              </a:spcAft>
              <a:buSzPts val="1650"/>
              <a:buFont typeface="Montserrat"/>
              <a:buChar char="●"/>
            </a:pPr>
            <a:r>
              <a:rPr lang="en" sz="1650">
                <a:latin typeface="Montserrat"/>
                <a:ea typeface="Montserrat"/>
                <a:cs typeface="Montserrat"/>
                <a:sym typeface="Montserrat"/>
              </a:rPr>
              <a:t>in psychopathology, “the inferential mechanism operates normally, but based on a flawed generative model” (Friston, 2022, pp. 186-187).</a:t>
            </a:r>
            <a:endParaRPr sz="16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16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b="1" lang="en" sz="1650" u="sng">
                <a:latin typeface="Montserrat"/>
                <a:ea typeface="Montserrat"/>
                <a:cs typeface="Montserrat"/>
                <a:sym typeface="Montserrat"/>
              </a:rPr>
              <a:t>Competitive</a:t>
            </a:r>
            <a:r>
              <a:rPr lang="en" sz="1650">
                <a:latin typeface="Montserrat"/>
                <a:ea typeface="Montserrat"/>
                <a:cs typeface="Montserrat"/>
                <a:sym typeface="Montserrat"/>
              </a:rPr>
              <a:t>:</a:t>
            </a:r>
            <a:r>
              <a:rPr lang="en" sz="1650">
                <a:latin typeface="Montserrat"/>
                <a:ea typeface="Montserrat"/>
                <a:cs typeface="Montserrat"/>
                <a:sym typeface="Montserrat"/>
              </a:rPr>
              <a:t> albeit when compared, Active Inference agents typically rival or outcompete (Q-learning and Deep Q-Learning) RL agents in task performance, even when disadvantaged vs. RL agents, e.g., less time spent training, initialized with imprecise beliefs about environmental state transitions (Paul et. al, 2022).</a:t>
            </a:r>
            <a:endParaRPr sz="16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1650">
              <a:latin typeface="Montserrat"/>
              <a:ea typeface="Montserrat"/>
              <a:cs typeface="Montserrat"/>
              <a:sym typeface="Montserrat"/>
            </a:endParaRPr>
          </a:p>
          <a:p>
            <a:pPr indent="0" lvl="0" marL="0" rtl="0" algn="l">
              <a:lnSpc>
                <a:spcPct val="80000"/>
              </a:lnSpc>
              <a:spcBef>
                <a:spcPts val="0"/>
              </a:spcBef>
              <a:spcAft>
                <a:spcPts val="0"/>
              </a:spcAft>
              <a:buNone/>
            </a:pPr>
            <a:r>
              <a:rPr b="1" lang="en" sz="1650" u="sng">
                <a:latin typeface="Montserrat"/>
                <a:ea typeface="Montserrat"/>
                <a:cs typeface="Montserrat"/>
                <a:sym typeface="Montserrat"/>
              </a:rPr>
              <a:t>Model architectures</a:t>
            </a:r>
            <a:r>
              <a:rPr lang="en" sz="1650">
                <a:latin typeface="Montserrat"/>
                <a:ea typeface="Montserrat"/>
                <a:cs typeface="Montserrat"/>
                <a:sym typeface="Montserrat"/>
              </a:rPr>
              <a:t>: As with RL, typical baseline discrete-time models are the MDP and POMDP, built up from the HMM as a model of cognitive perception augmented with the capacity for action and planning…</a:t>
            </a:r>
            <a:endParaRPr sz="165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50">
                <a:latin typeface="Montserrat"/>
                <a:ea typeface="Montserrat"/>
                <a:cs typeface="Montserrat"/>
                <a:sym typeface="Montserrat"/>
              </a:rPr>
              <a:t>…but – like RL agents – can be augmented with other architectures as well. Further, variational message passing schemes can hypothetically be applied to </a:t>
            </a:r>
            <a:r>
              <a:rPr i="1" lang="en" sz="1650">
                <a:latin typeface="Montserrat"/>
                <a:ea typeface="Montserrat"/>
                <a:cs typeface="Montserrat"/>
                <a:sym typeface="Montserrat"/>
              </a:rPr>
              <a:t>any </a:t>
            </a:r>
            <a:r>
              <a:rPr lang="en" sz="1650">
                <a:latin typeface="Montserrat"/>
                <a:ea typeface="Montserrat"/>
                <a:cs typeface="Montserrat"/>
                <a:sym typeface="Montserrat"/>
              </a:rPr>
              <a:t>model writeable as a factor graph</a:t>
            </a:r>
            <a:endParaRPr sz="1650">
              <a:latin typeface="Montserrat"/>
              <a:ea typeface="Montserrat"/>
              <a:cs typeface="Montserrat"/>
              <a:sym typeface="Montserrat"/>
            </a:endParaRPr>
          </a:p>
          <a:p>
            <a:pPr indent="0" lvl="0" marL="0" rtl="0" algn="l">
              <a:lnSpc>
                <a:spcPct val="80000"/>
              </a:lnSpc>
              <a:spcBef>
                <a:spcPts val="0"/>
              </a:spcBef>
              <a:spcAft>
                <a:spcPts val="0"/>
              </a:spcAft>
              <a:buNone/>
            </a:pPr>
            <a:r>
              <a:t/>
            </a:r>
            <a:endParaRPr sz="1650">
              <a:latin typeface="Montserrat"/>
              <a:ea typeface="Montserrat"/>
              <a:cs typeface="Montserrat"/>
              <a:sym typeface="Montserrat"/>
            </a:endParaRPr>
          </a:p>
          <a:p>
            <a:pPr indent="0" lvl="0" marL="0" rtl="0" algn="l">
              <a:lnSpc>
                <a:spcPct val="80000"/>
              </a:lnSpc>
              <a:spcBef>
                <a:spcPts val="0"/>
              </a:spcBef>
              <a:spcAft>
                <a:spcPts val="0"/>
              </a:spcAft>
              <a:buNone/>
            </a:pPr>
            <a:r>
              <a:t/>
            </a:r>
            <a:endParaRPr sz="1650">
              <a:latin typeface="Montserrat"/>
              <a:ea typeface="Montserrat"/>
              <a:cs typeface="Montserrat"/>
              <a:sym typeface="Montserrat"/>
            </a:endParaRPr>
          </a:p>
        </p:txBody>
      </p:sp>
      <p:sp>
        <p:nvSpPr>
          <p:cNvPr id="225" name="Google Shape;225;p33"/>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226" name="Google Shape;22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ctrTitle"/>
          </p:nvPr>
        </p:nvSpPr>
        <p:spPr>
          <a:xfrm>
            <a:off x="-47625" y="0"/>
            <a:ext cx="92472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Active Inference and ABM: The Mindset</a:t>
            </a:r>
            <a:endParaRPr sz="3280">
              <a:latin typeface="Montserrat"/>
              <a:ea typeface="Montserrat"/>
              <a:cs typeface="Montserrat"/>
              <a:sym typeface="Montserrat"/>
            </a:endParaRPr>
          </a:p>
        </p:txBody>
      </p:sp>
      <p:sp>
        <p:nvSpPr>
          <p:cNvPr id="232" name="Google Shape;232;p34"/>
          <p:cNvSpPr txBox="1"/>
          <p:nvPr>
            <p:ph idx="1" type="subTitle"/>
          </p:nvPr>
        </p:nvSpPr>
        <p:spPr>
          <a:xfrm>
            <a:off x="284700" y="792600"/>
            <a:ext cx="87366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“Equipped with a mechanism to produce actions, an organism can engage in reciprocal exchanges with its environment…. Essentially, for each action-perception cycle, the </a:t>
            </a:r>
            <a:r>
              <a:rPr b="1" lang="en" sz="1800">
                <a:latin typeface="Montserrat"/>
                <a:ea typeface="Montserrat"/>
                <a:cs typeface="Montserrat"/>
                <a:sym typeface="Montserrat"/>
              </a:rPr>
              <a:t>environment sends an observation</a:t>
            </a:r>
            <a:r>
              <a:rPr lang="en" sz="1800">
                <a:latin typeface="Montserrat"/>
                <a:ea typeface="Montserrat"/>
                <a:cs typeface="Montserrat"/>
                <a:sym typeface="Montserrat"/>
              </a:rPr>
              <a:t> to the organism. The organism uses (an approximation to) Bayesian inference to infer its most likely hidden states. It then </a:t>
            </a:r>
            <a:r>
              <a:rPr b="1" lang="en" sz="1800">
                <a:latin typeface="Montserrat"/>
                <a:ea typeface="Montserrat"/>
                <a:cs typeface="Montserrat"/>
                <a:sym typeface="Montserrat"/>
              </a:rPr>
              <a:t>generates an action and sends it to the environment in an attempt to make the environment less surprising</a:t>
            </a:r>
            <a:r>
              <a:rPr lang="en" sz="1800">
                <a:latin typeface="Montserrat"/>
                <a:ea typeface="Montserrat"/>
                <a:cs typeface="Montserrat"/>
                <a:sym typeface="Montserrat"/>
              </a:rPr>
              <a:t>. The environment executes the action, generates a new observation, and sends it to the organism. Then, a new cycle starts.” </a:t>
            </a:r>
            <a:r>
              <a:rPr i="1" lang="en" sz="1800">
                <a:latin typeface="Montserrat"/>
                <a:ea typeface="Montserrat"/>
                <a:cs typeface="Montserrat"/>
                <a:sym typeface="Montserrat"/>
              </a:rPr>
              <a:t>Though able to be described as a step-wise cyclical process in this way, this is considered to be a </a:t>
            </a:r>
            <a:r>
              <a:rPr b="1" i="1" lang="en" sz="1800">
                <a:latin typeface="Montserrat"/>
                <a:ea typeface="Montserrat"/>
                <a:cs typeface="Montserrat"/>
                <a:sym typeface="Montserrat"/>
              </a:rPr>
              <a:t>continuous process</a:t>
            </a:r>
            <a:r>
              <a:rPr i="1" lang="en" sz="1800">
                <a:latin typeface="Montserrat"/>
                <a:ea typeface="Montserrat"/>
                <a:cs typeface="Montserrat"/>
                <a:sym typeface="Montserrat"/>
              </a:rPr>
              <a:t> occurring in various timescales, where discrete-time approximates to continuous</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i="1" sz="8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“Active Inference goes beyond the recognition that perception and action have the same (inferential) nature. It also assumes that both </a:t>
            </a:r>
            <a:r>
              <a:rPr i="1" lang="en" sz="1800">
                <a:latin typeface="Montserrat"/>
                <a:ea typeface="Montserrat"/>
                <a:cs typeface="Montserrat"/>
                <a:sym typeface="Montserrat"/>
              </a:rPr>
              <a:t>perception and action cooperate to realize a single objective–</a:t>
            </a:r>
            <a:r>
              <a:rPr lang="en" sz="1800">
                <a:latin typeface="Montserrat"/>
                <a:ea typeface="Montserrat"/>
                <a:cs typeface="Montserrat"/>
                <a:sym typeface="Montserrat"/>
              </a:rPr>
              <a:t>or optimize just one function–rather than having two distinct objectives, as more commonly assumed. …described in various (informal and formal) ways, including the minimization of surprise, entropy, uncertainty, prediction error, or (variational) free energy.” (Friston et. al, 2022).</a:t>
            </a:r>
            <a:endParaRPr sz="1800">
              <a:latin typeface="Montserrat"/>
              <a:ea typeface="Montserrat"/>
              <a:cs typeface="Montserrat"/>
              <a:sym typeface="Montserrat"/>
            </a:endParaRPr>
          </a:p>
        </p:txBody>
      </p:sp>
      <p:sp>
        <p:nvSpPr>
          <p:cNvPr id="233" name="Google Shape;233;p34"/>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234" name="Google Shape;23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ctrTitle"/>
          </p:nvPr>
        </p:nvSpPr>
        <p:spPr>
          <a:xfrm>
            <a:off x="97900" y="0"/>
            <a:ext cx="9247200" cy="46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80">
                <a:latin typeface="Montserrat"/>
                <a:ea typeface="Montserrat"/>
                <a:cs typeface="Montserrat"/>
                <a:sym typeface="Montserrat"/>
              </a:rPr>
              <a:t>Active Inference and ABM: Scaling and Compatibility</a:t>
            </a:r>
            <a:endParaRPr sz="2580">
              <a:latin typeface="Montserrat"/>
              <a:ea typeface="Montserrat"/>
              <a:cs typeface="Montserrat"/>
              <a:sym typeface="Montserrat"/>
            </a:endParaRPr>
          </a:p>
        </p:txBody>
      </p:sp>
      <p:sp>
        <p:nvSpPr>
          <p:cNvPr id="240" name="Google Shape;240;p35"/>
          <p:cNvSpPr txBox="1"/>
          <p:nvPr>
            <p:ph idx="1" type="subTitle"/>
          </p:nvPr>
        </p:nvSpPr>
        <p:spPr>
          <a:xfrm>
            <a:off x="284700" y="388925"/>
            <a:ext cx="84051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800" u="sng">
                <a:latin typeface="Montserrat"/>
                <a:ea typeface="Montserrat"/>
                <a:cs typeface="Montserrat"/>
                <a:sym typeface="Montserrat"/>
              </a:rPr>
              <a:t>Agent in an agent</a:t>
            </a:r>
            <a:r>
              <a:rPr lang="en" sz="1800">
                <a:latin typeface="Montserrat"/>
                <a:ea typeface="Montserrat"/>
                <a:cs typeface="Montserrat"/>
                <a:sym typeface="Montserrat"/>
              </a:rPr>
              <a:t>: As the free energy principle (FEP) plays out in broader/global systems – e.g., organisms, agents, collectives, including within each constituent subsystem – the overall free energy of the system will be continuously minimized. Here, (sub)systems are considered to be (modelled as) self-organizing entities who are statistically separable from one another by a Markov blanket (as we will see), where each subsystem is (equipped with) its own generative model. (Friston et. al, 2022).</a:t>
            </a:r>
            <a:endParaRPr i="1"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Goal-directed, self-evidencing and self-organizing agents range from homeostasis-seeking behavior of cellular organisms up to collective human social and cultural practices (Friston et. al, 2022; and Bruineberg et al. 2018).)</a:t>
            </a:r>
            <a:endParaRPr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018"/>
              <a:buFont typeface="Arial"/>
              <a:buNone/>
            </a:pPr>
            <a:r>
              <a:rPr i="1" lang="en" sz="1800">
                <a:latin typeface="Montserrat"/>
                <a:ea typeface="Montserrat"/>
                <a:cs typeface="Montserrat"/>
                <a:sym typeface="Montserrat"/>
              </a:rPr>
              <a:t>Ex. Neurons, brains and other organs, individuals, societies, …</a:t>
            </a:r>
            <a:endParaRPr sz="1800">
              <a:latin typeface="Montserrat"/>
              <a:ea typeface="Montserrat"/>
              <a:cs typeface="Montserrat"/>
              <a:sym typeface="Montserrat"/>
            </a:endParaRPr>
          </a:p>
        </p:txBody>
      </p:sp>
      <p:sp>
        <p:nvSpPr>
          <p:cNvPr id="241" name="Google Shape;241;p35"/>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242" name="Google Shape;24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ctrTitle"/>
          </p:nvPr>
        </p:nvSpPr>
        <p:spPr>
          <a:xfrm>
            <a:off x="-47625" y="0"/>
            <a:ext cx="9247200" cy="47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80">
                <a:latin typeface="Montserrat"/>
                <a:ea typeface="Montserrat"/>
                <a:cs typeface="Montserrat"/>
                <a:sym typeface="Montserrat"/>
              </a:rPr>
              <a:t>Active Inference and ABM: Scaling and Compatibility</a:t>
            </a:r>
            <a:endParaRPr sz="2580">
              <a:latin typeface="Montserrat"/>
              <a:ea typeface="Montserrat"/>
              <a:cs typeface="Montserrat"/>
              <a:sym typeface="Montserrat"/>
            </a:endParaRPr>
          </a:p>
        </p:txBody>
      </p:sp>
      <p:sp>
        <p:nvSpPr>
          <p:cNvPr id="248" name="Google Shape;248;p36"/>
          <p:cNvSpPr txBox="1"/>
          <p:nvPr>
            <p:ph idx="1" type="subTitle"/>
          </p:nvPr>
        </p:nvSpPr>
        <p:spPr>
          <a:xfrm>
            <a:off x="-47625" y="274150"/>
            <a:ext cx="91440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700" u="sng">
                <a:latin typeface="Montserrat"/>
                <a:ea typeface="Montserrat"/>
                <a:cs typeface="Montserrat"/>
                <a:sym typeface="Montserrat"/>
              </a:rPr>
              <a:t>Further reading on Active Inference in relation to FEP/RL/DL/LLMs</a:t>
            </a:r>
            <a:r>
              <a:rPr lang="en" sz="1700">
                <a:latin typeface="Montserrat"/>
                <a:ea typeface="Montserrat"/>
                <a:cs typeface="Montserrat"/>
                <a:sym typeface="Montserrat"/>
              </a:rPr>
              <a:t>:</a:t>
            </a:r>
            <a:endParaRPr sz="17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600">
                <a:latin typeface="Montserrat"/>
                <a:ea typeface="Montserrat"/>
                <a:cs typeface="Montserrat"/>
                <a:sym typeface="Montserrat"/>
              </a:rPr>
              <a:t>“Reward Maximization Through Discrete Active Inference” (Da Costa et. al, 2023). </a:t>
            </a:r>
            <a:endParaRPr sz="1600">
              <a:latin typeface="Montserrat"/>
              <a:ea typeface="Montserrat"/>
              <a:cs typeface="Montserrat"/>
              <a:sym typeface="Montserrat"/>
            </a:endParaRPr>
          </a:p>
          <a:p>
            <a:pPr indent="-330200" lvl="0" marL="457200" rtl="0" algn="l">
              <a:lnSpc>
                <a:spcPct val="80000"/>
              </a:lnSpc>
              <a:spcBef>
                <a:spcPts val="0"/>
              </a:spcBef>
              <a:spcAft>
                <a:spcPts val="0"/>
              </a:spcAft>
              <a:buSzPts val="1600"/>
              <a:buFont typeface="Montserrat"/>
              <a:buChar char="-"/>
            </a:pPr>
            <a:r>
              <a:rPr lang="en" sz="1600">
                <a:latin typeface="Montserrat"/>
                <a:ea typeface="Montserrat"/>
                <a:cs typeface="Montserrat"/>
                <a:sym typeface="Montserrat"/>
              </a:rPr>
              <a:t>deeper comparison to RL and review of conditions under which Active Inference agents can be seen to be expressly maximizing reward (Bellman optimality)</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8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“Canonical neural networks perform active inference” (Isomura et. al, 2022).</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“Experimental validation of the free-energy principle with in vitro neural networks” (Isomura et. al, 2023). </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“The Neural Correlates of Ambiguity and Risk In Human Decision-Making Under an Active Inference Framework” (Zhang et. al, 2024).</a:t>
            </a:r>
            <a:endParaRPr sz="1600">
              <a:latin typeface="Montserrat"/>
              <a:ea typeface="Montserrat"/>
              <a:cs typeface="Montserrat"/>
              <a:sym typeface="Montserrat"/>
            </a:endParaRPr>
          </a:p>
          <a:p>
            <a:pPr indent="-330200" lvl="0" marL="457200" rtl="0" algn="l">
              <a:lnSpc>
                <a:spcPct val="80000"/>
              </a:lnSpc>
              <a:spcBef>
                <a:spcPts val="0"/>
              </a:spcBef>
              <a:spcAft>
                <a:spcPts val="0"/>
              </a:spcAft>
              <a:buSzPts val="1600"/>
              <a:buFont typeface="Montserrat"/>
              <a:buChar char="-"/>
            </a:pPr>
            <a:r>
              <a:rPr lang="en" sz="1600">
                <a:latin typeface="Montserrat"/>
                <a:ea typeface="Montserrat"/>
                <a:cs typeface="Montserrat"/>
                <a:sym typeface="Montserrat"/>
              </a:rPr>
              <a:t>Theoretical, in vitro, and neuroimaging experimental validations of neural networks exhibiting the free energy principle (maximizing model evidence; learning and plasticity)</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7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00">
                <a:latin typeface="Montserrat"/>
                <a:ea typeface="Montserrat"/>
                <a:cs typeface="Montserrat"/>
                <a:sym typeface="Montserrat"/>
              </a:rPr>
              <a:t>“Generative agent-based modeling: an introduction and tutorial” (Ghaffarzadegan et. al, 2024).</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“Generating meaning: active inference and the scope and limits of passive AI” (Friston et. al, 2023)</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“Understanding, Explanation, and Active Inference” (Parr et. al, 2021).</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“Predictive Minds: LLMs As Atypical Active Inference Agents” (Kulveit et. al, 2023).</a:t>
            </a:r>
            <a:endParaRPr sz="1600">
              <a:latin typeface="Montserrat"/>
              <a:ea typeface="Montserrat"/>
              <a:cs typeface="Montserrat"/>
              <a:sym typeface="Montserrat"/>
            </a:endParaRPr>
          </a:p>
          <a:p>
            <a:pPr indent="-330200" lvl="0" marL="457200" rtl="0" algn="l">
              <a:lnSpc>
                <a:spcPct val="80000"/>
              </a:lnSpc>
              <a:spcBef>
                <a:spcPts val="0"/>
              </a:spcBef>
              <a:spcAft>
                <a:spcPts val="0"/>
              </a:spcAft>
              <a:buSzPts val="1600"/>
              <a:buFont typeface="Montserrat"/>
              <a:buChar char="-"/>
            </a:pPr>
            <a:r>
              <a:rPr lang="en" sz="1600">
                <a:latin typeface="Montserrat"/>
                <a:ea typeface="Montserrat"/>
                <a:cs typeface="Montserrat"/>
                <a:sym typeface="Montserrat"/>
              </a:rPr>
              <a:t>recent discussions of the relationship between LLMs and agents (including Active Inference agents) and augmenting the latter with the former</a:t>
            </a:r>
            <a:endParaRPr sz="1600">
              <a:latin typeface="Montserrat"/>
              <a:ea typeface="Montserrat"/>
              <a:cs typeface="Montserrat"/>
              <a:sym typeface="Montserrat"/>
            </a:endParaRPr>
          </a:p>
          <a:p>
            <a:pPr indent="-330200" lvl="0" marL="457200" rtl="0" algn="l">
              <a:lnSpc>
                <a:spcPct val="80000"/>
              </a:lnSpc>
              <a:spcBef>
                <a:spcPts val="0"/>
              </a:spcBef>
              <a:spcAft>
                <a:spcPts val="0"/>
              </a:spcAft>
              <a:buSzPts val="1600"/>
              <a:buFont typeface="Montserrat"/>
              <a:buChar char="-"/>
            </a:pPr>
            <a:r>
              <a:rPr lang="en" sz="1600">
                <a:latin typeface="Montserrat"/>
                <a:ea typeface="Montserrat"/>
                <a:cs typeface="Montserrat"/>
                <a:sym typeface="Montserrat"/>
              </a:rPr>
              <a:t>LLMs relatable to probabilistic, free energy minimizing Active Inference models but without ability to (directly) act; LLMs could augment action-capable ActInf agents with ability to verbally communicate and explain their own choices/beliefs</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p:txBody>
      </p:sp>
      <p:sp>
        <p:nvSpPr>
          <p:cNvPr id="249" name="Google Shape;249;p36"/>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250" name="Google Shape;250;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ctrTitle"/>
          </p:nvPr>
        </p:nvSpPr>
        <p:spPr>
          <a:xfrm>
            <a:off x="986175" y="-65250"/>
            <a:ext cx="7628100" cy="63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980">
                <a:latin typeface="Montserrat"/>
                <a:ea typeface="Montserrat"/>
                <a:cs typeface="Montserrat"/>
                <a:sym typeface="Montserrat"/>
              </a:rPr>
              <a:t>Active Inference and ABM: Examples</a:t>
            </a:r>
            <a:endParaRPr sz="2980">
              <a:latin typeface="Montserrat"/>
              <a:ea typeface="Montserrat"/>
              <a:cs typeface="Montserrat"/>
              <a:sym typeface="Montserrat"/>
            </a:endParaRPr>
          </a:p>
        </p:txBody>
      </p:sp>
      <p:sp>
        <p:nvSpPr>
          <p:cNvPr id="256" name="Google Shape;256;p37"/>
          <p:cNvSpPr txBox="1"/>
          <p:nvPr>
            <p:ph idx="1" type="subTitle"/>
          </p:nvPr>
        </p:nvSpPr>
        <p:spPr>
          <a:xfrm>
            <a:off x="0" y="395013"/>
            <a:ext cx="91440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700" u="sng">
                <a:latin typeface="Montserrat"/>
                <a:ea typeface="Montserrat"/>
                <a:cs typeface="Montserrat"/>
                <a:sym typeface="Montserrat"/>
              </a:rPr>
              <a:t>Theory-building examples</a:t>
            </a:r>
            <a:r>
              <a:rPr lang="en" sz="1700">
                <a:latin typeface="Montserrat"/>
                <a:ea typeface="Montserrat"/>
                <a:cs typeface="Montserrat"/>
                <a:sym typeface="Montserrat"/>
              </a:rPr>
              <a:t>:</a:t>
            </a:r>
            <a:endParaRPr sz="17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700">
                <a:latin typeface="Montserrat"/>
                <a:ea typeface="Montserrat"/>
                <a:cs typeface="Montserrat"/>
                <a:sym typeface="Montserrat"/>
              </a:rPr>
              <a:t>“The theory of constructed emotion: an active inference account of interoception and categorization” (Barrett, 2017).</a:t>
            </a:r>
            <a:endParaRPr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Theory of constructed emotion as categorization of sensory inputs via process of perceptual, interoceptive active inference</a:t>
            </a:r>
            <a:endParaRPr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Emotions are not localizable/innate to specific parts of the brain, but are rather hypotheses/inferences the brain makes when integrating sensory information </a:t>
            </a:r>
            <a:endParaRPr sz="17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800">
                <a:latin typeface="Montserrat"/>
                <a:ea typeface="Montserrat"/>
                <a:cs typeface="Montserrat"/>
                <a:sym typeface="Montserrat"/>
              </a:rPr>
              <a:t>“Active Inference and Social Actors: Towards a Neuro-Bio-Social Theory of Brains and Bodies in Their Worlds” (Cheadle et. al, 2024).</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Built sociological theory with view of brains as “enculturated” with emergent social dynamics, including a view towards a “probabilistic sociology” based in Active Inference</a:t>
            </a:r>
            <a:endParaRPr sz="17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700">
                <a:latin typeface="Montserrat"/>
                <a:ea typeface="Montserrat"/>
                <a:cs typeface="Montserrat"/>
                <a:sym typeface="Montserrat"/>
              </a:rPr>
              <a:t>“Generative models, linguistic communication and active inference” (Friston et. al, 2021).</a:t>
            </a:r>
            <a:endParaRPr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Linguistic theory built from simulating communicating Active Inference agents (hierarchical POMDPs) who exhibit free energy minimization and theta-gamma coupling found in empirical neuroscience research on cognitive ‘learning’</a:t>
            </a:r>
            <a:endParaRPr sz="17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700">
              <a:latin typeface="Montserrat"/>
              <a:ea typeface="Montserrat"/>
              <a:cs typeface="Montserrat"/>
              <a:sym typeface="Montserrat"/>
            </a:endParaRPr>
          </a:p>
        </p:txBody>
      </p:sp>
      <p:sp>
        <p:nvSpPr>
          <p:cNvPr id="257" name="Google Shape;257;p37"/>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258" name="Google Shape;25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ctrTitle"/>
          </p:nvPr>
        </p:nvSpPr>
        <p:spPr>
          <a:xfrm>
            <a:off x="986175" y="-65250"/>
            <a:ext cx="7628100" cy="63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980">
                <a:latin typeface="Montserrat"/>
                <a:ea typeface="Montserrat"/>
                <a:cs typeface="Montserrat"/>
                <a:sym typeface="Montserrat"/>
              </a:rPr>
              <a:t>Active Inference and ABM: Examples</a:t>
            </a:r>
            <a:endParaRPr sz="2980">
              <a:latin typeface="Montserrat"/>
              <a:ea typeface="Montserrat"/>
              <a:cs typeface="Montserrat"/>
              <a:sym typeface="Montserrat"/>
            </a:endParaRPr>
          </a:p>
        </p:txBody>
      </p:sp>
      <p:sp>
        <p:nvSpPr>
          <p:cNvPr id="264" name="Google Shape;264;p38"/>
          <p:cNvSpPr txBox="1"/>
          <p:nvPr>
            <p:ph idx="1" type="subTitle"/>
          </p:nvPr>
        </p:nvSpPr>
        <p:spPr>
          <a:xfrm>
            <a:off x="0" y="391475"/>
            <a:ext cx="91440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700" u="sng">
                <a:latin typeface="Montserrat"/>
                <a:ea typeface="Montserrat"/>
                <a:cs typeface="Montserrat"/>
                <a:sym typeface="Montserrat"/>
              </a:rPr>
              <a:t>Examples towards treatment interventions</a:t>
            </a:r>
            <a:r>
              <a:rPr lang="en" sz="1700">
                <a:latin typeface="Montserrat"/>
                <a:ea typeface="Montserrat"/>
                <a:cs typeface="Montserrat"/>
                <a:sym typeface="Montserrat"/>
              </a:rPr>
              <a:t>:</a:t>
            </a:r>
            <a:endParaRPr sz="17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700">
                <a:latin typeface="Montserrat"/>
                <a:ea typeface="Montserrat"/>
                <a:cs typeface="Montserrat"/>
                <a:sym typeface="Montserrat"/>
              </a:rPr>
              <a:t>“Simulating the computational mechanisms of cognitive and behavioral psychotherapeutic interventions: insights from active inference” (Smith et. al, 2021).</a:t>
            </a:r>
            <a:endParaRPr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single-agent simulations of exposure therapy, analyzing relationships between explicit and implicit beliefs, and facilitation of belief-updating, in hypothetical patients with, e.g., stress/phobic disorders, fear-stimuli trauma associations</a:t>
            </a:r>
            <a:endParaRPr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find that agent’s implicit beliefs about stimulus as threat (and associated negative physiological outcomes, e.g., high arousal, negative affect) more likely to change in cases of ambiguity, suggesting therapy should emphasize/encourage ambiguity of negative stimulus to facilitate belief-updating rather than strictly safe</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“Active learning impairments in substance use disorders when resolving the explore-exploit dilemma: A replication and extension of previous computational modeling results” (Taylor et. al, 2023).</a:t>
            </a:r>
            <a:endParaRPr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A more recent study from a series of studies involving fitting Active Inference-based Bayesian models to empirical data collected from individuals with and without substance use disorders engaging in a task</a:t>
            </a:r>
            <a:endParaRPr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Find those with substance use disorders exhibit slower learning in cases of negative task outcomes</a:t>
            </a:r>
            <a:endParaRPr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Suggest ‘learning rate’ model parameter may be a novel target for treatment intervention</a:t>
            </a:r>
            <a:endParaRPr sz="1700">
              <a:latin typeface="Montserrat"/>
              <a:ea typeface="Montserrat"/>
              <a:cs typeface="Montserrat"/>
              <a:sym typeface="Montserrat"/>
            </a:endParaRPr>
          </a:p>
        </p:txBody>
      </p:sp>
      <p:sp>
        <p:nvSpPr>
          <p:cNvPr id="265" name="Google Shape;265;p38"/>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266" name="Google Shape;26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ctrTitle"/>
          </p:nvPr>
        </p:nvSpPr>
        <p:spPr>
          <a:xfrm>
            <a:off x="595800" y="-138425"/>
            <a:ext cx="7952400" cy="63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980">
                <a:latin typeface="Montserrat"/>
                <a:ea typeface="Montserrat"/>
                <a:cs typeface="Montserrat"/>
                <a:sym typeface="Montserrat"/>
              </a:rPr>
              <a:t>Active Inference and ABM: Examples</a:t>
            </a:r>
            <a:endParaRPr sz="3280">
              <a:latin typeface="Montserrat"/>
              <a:ea typeface="Montserrat"/>
              <a:cs typeface="Montserrat"/>
              <a:sym typeface="Montserrat"/>
            </a:endParaRPr>
          </a:p>
        </p:txBody>
      </p:sp>
      <p:sp>
        <p:nvSpPr>
          <p:cNvPr id="272" name="Google Shape;272;p39"/>
          <p:cNvSpPr txBox="1"/>
          <p:nvPr>
            <p:ph idx="1" type="subTitle"/>
          </p:nvPr>
        </p:nvSpPr>
        <p:spPr>
          <a:xfrm>
            <a:off x="0" y="353000"/>
            <a:ext cx="91440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800" u="sng">
                <a:latin typeface="Montserrat"/>
                <a:ea typeface="Montserrat"/>
                <a:cs typeface="Montserrat"/>
                <a:sym typeface="Montserrat"/>
              </a:rPr>
              <a:t>Examples of adaptation to changing contexts</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“Active Inference for Autonomous Decision-Making with Contextual Multi-Armed Bandits” (Wakayama et. al, 2023).</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Simulation of agents in CMAB tasks where the ‘contexts’ (and corresponding rewards) change, leading to adaptation of actions/policies to different settings, with exploration-exploitation balancing via free energy minimization; comparison to other strategies shows fewer iterations and lower computational cost required for task-performative Active Inference agents</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018"/>
              <a:buFont typeface="Arial"/>
              <a:buNone/>
            </a:pPr>
            <a:r>
              <a:rPr lang="en" sz="1700">
                <a:latin typeface="Montserrat"/>
                <a:ea typeface="Montserrat"/>
                <a:cs typeface="Montserrat"/>
                <a:sym typeface="Montserrat"/>
              </a:rPr>
              <a:t>“Deeply Felt Affect: The Emergence of Valence in Deep Active Inference” (Hesp et. al, 2021).</a:t>
            </a:r>
            <a:endParaRPr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Use a POMDP with an additional hierarchical ‘affective’ (cortical) layer to analyze impact of affective responses to stimuli on agent’s action precision (‘subjective confidence’) to achieve its goals (T-maze experiment)</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Interactive inference: a multi-agent model of cooperative joint actions” (Maisto et. al, 2022).</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two-agent simulations which recreate dynamics of empirical experiments of two-person tasks (‘leaderless’ and ‘leader-follower’ joint actions) where agents observe outcomes of own actions as well as partner’s actions</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p:txBody>
      </p:sp>
      <p:sp>
        <p:nvSpPr>
          <p:cNvPr id="273" name="Google Shape;273;p39"/>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274" name="Google Shape;27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ctrTitle"/>
          </p:nvPr>
        </p:nvSpPr>
        <p:spPr>
          <a:xfrm>
            <a:off x="595800" y="-138425"/>
            <a:ext cx="7952400" cy="63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980">
                <a:latin typeface="Montserrat"/>
                <a:ea typeface="Montserrat"/>
                <a:cs typeface="Montserrat"/>
                <a:sym typeface="Montserrat"/>
              </a:rPr>
              <a:t>Active Inference and ABM: Examples</a:t>
            </a:r>
            <a:endParaRPr sz="3280">
              <a:latin typeface="Montserrat"/>
              <a:ea typeface="Montserrat"/>
              <a:cs typeface="Montserrat"/>
              <a:sym typeface="Montserrat"/>
            </a:endParaRPr>
          </a:p>
        </p:txBody>
      </p:sp>
      <p:sp>
        <p:nvSpPr>
          <p:cNvPr id="280" name="Google Shape;280;p40"/>
          <p:cNvSpPr txBox="1"/>
          <p:nvPr>
            <p:ph idx="1" type="subTitle"/>
          </p:nvPr>
        </p:nvSpPr>
        <p:spPr>
          <a:xfrm>
            <a:off x="0" y="340175"/>
            <a:ext cx="91440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800" u="sng">
                <a:latin typeface="Montserrat"/>
                <a:ea typeface="Montserrat"/>
                <a:cs typeface="Montserrat"/>
                <a:sym typeface="Montserrat"/>
              </a:rPr>
              <a:t>Simulating </a:t>
            </a:r>
            <a:r>
              <a:rPr b="1" i="1" lang="en" sz="1800" u="sng">
                <a:latin typeface="Montserrat"/>
                <a:ea typeface="Montserrat"/>
                <a:cs typeface="Montserrat"/>
                <a:sym typeface="Montserrat"/>
              </a:rPr>
              <a:t>N </a:t>
            </a:r>
            <a:r>
              <a:rPr b="1" lang="en" sz="1800" u="sng">
                <a:latin typeface="Montserrat"/>
                <a:ea typeface="Montserrat"/>
                <a:cs typeface="Montserrat"/>
                <a:sym typeface="Montserrat"/>
              </a:rPr>
              <a:t>agents in networks:</a:t>
            </a:r>
            <a:endParaRPr b="1" sz="1800" u="sng">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“Active inferants: An active inference framework for ant colony behavior” (Friedman et. al, 2021).</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Simulate N agents (ants) collectively foraging, leaving observations (pheromones) in their environment for fellow agents to follow to reach goal (food source) in physical space</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Agents adapt to context changes (shifting food source location)</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a:latin typeface="Montserrat"/>
                <a:ea typeface="Montserrat"/>
                <a:cs typeface="Montserrat"/>
                <a:sym typeface="Montserrat"/>
              </a:rPr>
              <a:t>“Epistemic Communities under Active Inference” (Albarracin et. al, 2022).</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Simulate N agents (individuals using social media) sending and observing tweets with two opposing opinions in a social network (formally as connections between agents on random graphs with connection probability </a:t>
            </a:r>
            <a:r>
              <a:rPr i="1" lang="en" sz="1800">
                <a:latin typeface="Montserrat"/>
                <a:ea typeface="Montserrat"/>
                <a:cs typeface="Montserrat"/>
                <a:sym typeface="Montserrat"/>
              </a:rPr>
              <a:t>p</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R</a:t>
            </a:r>
            <a:r>
              <a:rPr lang="en" sz="1800">
                <a:latin typeface="Montserrat"/>
                <a:ea typeface="Montserrat"/>
                <a:cs typeface="Montserrat"/>
                <a:sym typeface="Montserrat"/>
              </a:rPr>
              <a:t>un various parameter sweeps (changing Active Inference model parameters, e.g., beliefs about neighbors’ opinions likelihood to change as well) to experiment and generate behavior/data</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Self-evidencing agents exhibit confirmation-bias dynamics as they attend more to the tweets of like-minded neighbors, reinforcing belief polarization and echo-chamber formations at the macro-level</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Find that after some threshold in their inferences, agents exhibit more fixity in their beliefs and behavior</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p:txBody>
      </p:sp>
      <p:sp>
        <p:nvSpPr>
          <p:cNvPr id="281" name="Google Shape;281;p40"/>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282" name="Google Shape;28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ctrTitle"/>
          </p:nvPr>
        </p:nvSpPr>
        <p:spPr>
          <a:xfrm>
            <a:off x="764250" y="0"/>
            <a:ext cx="7846800" cy="54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80">
                <a:latin typeface="Montserrat"/>
                <a:ea typeface="Montserrat"/>
                <a:cs typeface="Montserrat"/>
                <a:sym typeface="Montserrat"/>
              </a:rPr>
              <a:t>Active Inference: Learning Resources</a:t>
            </a:r>
            <a:endParaRPr sz="3080">
              <a:latin typeface="Montserrat"/>
              <a:ea typeface="Montserrat"/>
              <a:cs typeface="Montserrat"/>
              <a:sym typeface="Montserrat"/>
            </a:endParaRPr>
          </a:p>
        </p:txBody>
      </p:sp>
      <p:sp>
        <p:nvSpPr>
          <p:cNvPr id="288" name="Google Shape;288;p41"/>
          <p:cNvSpPr txBox="1"/>
          <p:nvPr>
            <p:ph idx="1" type="subTitle"/>
          </p:nvPr>
        </p:nvSpPr>
        <p:spPr>
          <a:xfrm>
            <a:off x="-63925" y="315875"/>
            <a:ext cx="75000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i="1" lang="en" sz="1600" u="sng">
                <a:solidFill>
                  <a:schemeClr val="hlink"/>
                </a:solidFill>
                <a:latin typeface="Montserrat"/>
                <a:ea typeface="Montserrat"/>
                <a:cs typeface="Montserrat"/>
                <a:sym typeface="Montserrat"/>
                <a:hlinkClick r:id="rId3"/>
              </a:rPr>
              <a:t>Active Inference: The Free Energy Principle in Mind, Brain, and Behavior</a:t>
            </a:r>
            <a:r>
              <a:rPr i="1" lang="en" sz="1600">
                <a:latin typeface="Montserrat"/>
                <a:ea typeface="Montserrat"/>
                <a:cs typeface="Montserrat"/>
                <a:sym typeface="Montserrat"/>
              </a:rPr>
              <a:t> </a:t>
            </a:r>
            <a:r>
              <a:rPr lang="en" sz="1600">
                <a:latin typeface="Montserrat"/>
                <a:ea typeface="Montserrat"/>
                <a:cs typeface="Montserrat"/>
                <a:sym typeface="Montserrat"/>
              </a:rPr>
              <a:t>(Parr et. al, 2022).</a:t>
            </a:r>
            <a:endParaRPr sz="1600">
              <a:latin typeface="Montserrat"/>
              <a:ea typeface="Montserrat"/>
              <a:cs typeface="Montserrat"/>
              <a:sym typeface="Montserrat"/>
            </a:endParaRPr>
          </a:p>
          <a:p>
            <a:pPr indent="-330200" lvl="0" marL="457200" rtl="0" algn="l">
              <a:lnSpc>
                <a:spcPct val="80000"/>
              </a:lnSpc>
              <a:spcBef>
                <a:spcPts val="0"/>
              </a:spcBef>
              <a:spcAft>
                <a:spcPts val="0"/>
              </a:spcAft>
              <a:buSzPts val="1600"/>
              <a:buFont typeface="Montserrat"/>
              <a:buChar char="-"/>
            </a:pPr>
            <a:r>
              <a:rPr b="1" lang="en" sz="1600">
                <a:latin typeface="Montserrat"/>
                <a:ea typeface="Montserrat"/>
                <a:cs typeface="Montserrat"/>
                <a:sym typeface="Montserrat"/>
              </a:rPr>
              <a:t>Canonical open-source textbook</a:t>
            </a:r>
            <a:r>
              <a:rPr lang="en" sz="1600">
                <a:latin typeface="Montserrat"/>
                <a:ea typeface="Montserrat"/>
                <a:cs typeface="Montserrat"/>
                <a:sym typeface="Montserrat"/>
              </a:rPr>
              <a:t> for Active Inference, from theory to model construction and analysis and inter-field comparison</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“A step-by-step tutorial on active inference and its application to empirical data” (Smith et. al, 2022).</a:t>
            </a:r>
            <a:endParaRPr sz="1600">
              <a:latin typeface="Montserrat"/>
              <a:ea typeface="Montserrat"/>
              <a:cs typeface="Montserrat"/>
              <a:sym typeface="Montserrat"/>
            </a:endParaRPr>
          </a:p>
          <a:p>
            <a:pPr indent="-330200" lvl="0" marL="457200" rtl="0" algn="l">
              <a:lnSpc>
                <a:spcPct val="80000"/>
              </a:lnSpc>
              <a:spcBef>
                <a:spcPts val="0"/>
              </a:spcBef>
              <a:spcAft>
                <a:spcPts val="0"/>
              </a:spcAft>
              <a:buSzPts val="1600"/>
              <a:buFont typeface="Montserrat"/>
              <a:buChar char="-"/>
            </a:pPr>
            <a:r>
              <a:rPr lang="en" sz="1600">
                <a:latin typeface="Montserrat"/>
                <a:ea typeface="Montserrat"/>
                <a:cs typeface="Montserrat"/>
                <a:sym typeface="Montserrat"/>
              </a:rPr>
              <a:t>in-depth explanation of Active Inference, building POMDPs, fitting data to models, complemented with MATLAB code examples</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SzPts val="1018"/>
              <a:buNone/>
            </a:pPr>
            <a:r>
              <a:rPr i="1" lang="en" sz="1600">
                <a:latin typeface="Montserrat"/>
                <a:ea typeface="Montserrat"/>
                <a:cs typeface="Montserrat"/>
                <a:sym typeface="Montserrat"/>
              </a:rPr>
              <a:t>The Fundamentals of Active Inference</a:t>
            </a:r>
            <a:r>
              <a:rPr lang="en" sz="1600">
                <a:latin typeface="Montserrat"/>
                <a:ea typeface="Montserrat"/>
                <a:cs typeface="Montserrat"/>
                <a:sym typeface="Montserrat"/>
              </a:rPr>
              <a:t> (Namjoshi, </a:t>
            </a:r>
            <a:r>
              <a:rPr i="1" lang="en" sz="1600">
                <a:latin typeface="Montserrat"/>
                <a:ea typeface="Montserrat"/>
                <a:cs typeface="Montserrat"/>
                <a:sym typeface="Montserrat"/>
              </a:rPr>
              <a:t>forthcoming</a:t>
            </a:r>
            <a:r>
              <a:rPr lang="en" sz="1600">
                <a:latin typeface="Montserrat"/>
                <a:ea typeface="Montserrat"/>
                <a:cs typeface="Montserrat"/>
                <a:sym typeface="Montserrat"/>
              </a:rPr>
              <a:t>).</a:t>
            </a:r>
            <a:endParaRPr sz="1600">
              <a:latin typeface="Montserrat"/>
              <a:ea typeface="Montserrat"/>
              <a:cs typeface="Montserrat"/>
              <a:sym typeface="Montserrat"/>
            </a:endParaRPr>
          </a:p>
          <a:p>
            <a:pPr indent="-330200" lvl="0" marL="457200" rtl="0" algn="l">
              <a:lnSpc>
                <a:spcPct val="80000"/>
              </a:lnSpc>
              <a:spcBef>
                <a:spcPts val="0"/>
              </a:spcBef>
              <a:spcAft>
                <a:spcPts val="0"/>
              </a:spcAft>
              <a:buSzPts val="1600"/>
              <a:buFont typeface="Montserrat"/>
              <a:buChar char="-"/>
            </a:pPr>
            <a:r>
              <a:rPr lang="en" sz="1600">
                <a:latin typeface="Montserrat"/>
                <a:ea typeface="Montserrat"/>
                <a:cs typeface="Montserrat"/>
                <a:sym typeface="Montserrat"/>
              </a:rPr>
              <a:t>Forthcoming two-volume textbook on Active Inference, complemented with Python code examples</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1600">
              <a:latin typeface="Montserrat"/>
              <a:ea typeface="Montserrat"/>
              <a:cs typeface="Montserrat"/>
              <a:sym typeface="Montserrat"/>
            </a:endParaRPr>
          </a:p>
        </p:txBody>
      </p:sp>
      <p:sp>
        <p:nvSpPr>
          <p:cNvPr id="289" name="Google Shape;289;p41"/>
          <p:cNvSpPr txBox="1"/>
          <p:nvPr>
            <p:ph idx="1" type="subTitle"/>
          </p:nvPr>
        </p:nvSpPr>
        <p:spPr>
          <a:xfrm>
            <a:off x="0" y="3094600"/>
            <a:ext cx="9144000" cy="1716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100"/>
              <a:buNone/>
            </a:pPr>
            <a:r>
              <a:rPr lang="en" sz="1600">
                <a:latin typeface="Montserrat"/>
                <a:ea typeface="Montserrat"/>
                <a:cs typeface="Montserrat"/>
                <a:sym typeface="Montserrat"/>
              </a:rPr>
              <a:t>“</a:t>
            </a:r>
            <a:r>
              <a:rPr b="1" lang="en" sz="1600" u="sng">
                <a:latin typeface="Montserrat"/>
                <a:ea typeface="Montserrat"/>
                <a:cs typeface="Montserrat"/>
                <a:sym typeface="Montserrat"/>
              </a:rPr>
              <a:t>pymdp</a:t>
            </a:r>
            <a:r>
              <a:rPr lang="en" sz="1600">
                <a:latin typeface="Montserrat"/>
                <a:ea typeface="Montserrat"/>
                <a:cs typeface="Montserrat"/>
                <a:sym typeface="Montserrat"/>
              </a:rPr>
              <a:t>: A Python library for active inference in discrete state spaces” </a:t>
            </a:r>
            <a:endParaRPr sz="16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00">
                <a:latin typeface="Montserrat"/>
                <a:ea typeface="Montserrat"/>
                <a:cs typeface="Montserrat"/>
                <a:sym typeface="Montserrat"/>
              </a:rPr>
              <a:t>(Heins et. al, 2022) : </a:t>
            </a:r>
            <a:r>
              <a:rPr lang="en" sz="1600" u="sng">
                <a:solidFill>
                  <a:schemeClr val="accent5"/>
                </a:solidFill>
                <a:latin typeface="Montserrat"/>
                <a:ea typeface="Montserrat"/>
                <a:cs typeface="Montserrat"/>
                <a:sym typeface="Montserrat"/>
                <a:hlinkClick r:id="rId4">
                  <a:extLst>
                    <a:ext uri="{A12FA001-AC4F-418D-AE19-62706E023703}">
                      <ahyp:hlinkClr val="tx"/>
                    </a:ext>
                  </a:extLst>
                </a:hlinkClick>
              </a:rPr>
              <a:t>https://pymdp-rtd.readthedocs.io/en/latest/</a:t>
            </a:r>
            <a:endParaRPr sz="1600">
              <a:latin typeface="Montserrat"/>
              <a:ea typeface="Montserrat"/>
              <a:cs typeface="Montserrat"/>
              <a:sym typeface="Montserrat"/>
            </a:endParaRPr>
          </a:p>
          <a:p>
            <a:pPr indent="-330200" lvl="0" marL="457200" rtl="0" algn="l">
              <a:lnSpc>
                <a:spcPct val="80000"/>
              </a:lnSpc>
              <a:spcBef>
                <a:spcPts val="0"/>
              </a:spcBef>
              <a:spcAft>
                <a:spcPts val="0"/>
              </a:spcAft>
              <a:buSzPts val="1600"/>
              <a:buFont typeface="Montserrat"/>
              <a:buChar char="-"/>
            </a:pPr>
            <a:r>
              <a:rPr lang="en" sz="1600">
                <a:latin typeface="Montserrat"/>
                <a:ea typeface="Montserrat"/>
                <a:cs typeface="Montserrat"/>
                <a:sym typeface="Montserrat"/>
              </a:rPr>
              <a:t>Python package, incl. accessible Colab tutorial scripts, e.g., data structure fundamentals, free energy minimization, T-maze and multi-armed bandit examples</a:t>
            </a:r>
            <a:endParaRPr sz="16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00">
                <a:latin typeface="Montserrat"/>
                <a:ea typeface="Montserrat"/>
                <a:cs typeface="Montserrat"/>
                <a:sym typeface="Montserrat"/>
              </a:rPr>
              <a:t>“Constructing cultural landscapes: Active Inference for the Social Sciences” (Active Inference Institute, 2023).</a:t>
            </a:r>
            <a:endParaRPr sz="1600">
              <a:latin typeface="Montserrat"/>
              <a:ea typeface="Montserrat"/>
              <a:cs typeface="Montserrat"/>
              <a:sym typeface="Montserrat"/>
            </a:endParaRPr>
          </a:p>
          <a:p>
            <a:pPr indent="-330200" lvl="0" marL="457200" rtl="0" algn="l">
              <a:lnSpc>
                <a:spcPct val="80000"/>
              </a:lnSpc>
              <a:spcBef>
                <a:spcPts val="0"/>
              </a:spcBef>
              <a:spcAft>
                <a:spcPts val="0"/>
              </a:spcAft>
              <a:buSzPts val="1600"/>
              <a:buFont typeface="Montserrat"/>
              <a:buChar char="-"/>
            </a:pPr>
            <a:r>
              <a:rPr lang="en" sz="1600">
                <a:latin typeface="Montserrat"/>
                <a:ea typeface="Montserrat"/>
                <a:cs typeface="Montserrat"/>
                <a:sym typeface="Montserrat"/>
              </a:rPr>
              <a:t>Twelve-lecture series on applying Active Inference conceptual framework to, e.g., collective behavior, norm generation and diffusion, shared cultural reality</a:t>
            </a:r>
            <a:endParaRPr sz="16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595">
              <a:latin typeface="Montserrat"/>
              <a:ea typeface="Montserrat"/>
              <a:cs typeface="Montserrat"/>
              <a:sym typeface="Montserrat"/>
            </a:endParaRPr>
          </a:p>
        </p:txBody>
      </p:sp>
      <p:sp>
        <p:nvSpPr>
          <p:cNvPr id="290" name="Google Shape;29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1" name="Google Shape;291;p41"/>
          <p:cNvPicPr preferRelativeResize="0"/>
          <p:nvPr/>
        </p:nvPicPr>
        <p:blipFill>
          <a:blip r:embed="rId5">
            <a:alphaModFix/>
          </a:blip>
          <a:stretch>
            <a:fillRect/>
          </a:stretch>
        </p:blipFill>
        <p:spPr>
          <a:xfrm>
            <a:off x="7245625" y="617150"/>
            <a:ext cx="1898375" cy="28244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ctrTitle"/>
          </p:nvPr>
        </p:nvSpPr>
        <p:spPr>
          <a:xfrm>
            <a:off x="1367400" y="-60800"/>
            <a:ext cx="62865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400">
                <a:latin typeface="Montserrat"/>
                <a:ea typeface="Montserrat"/>
                <a:cs typeface="Montserrat"/>
                <a:sym typeface="Montserrat"/>
              </a:rPr>
              <a:t>Overview: Tutorial Context and Caveats</a:t>
            </a:r>
            <a:endParaRPr sz="2400">
              <a:latin typeface="Montserrat"/>
              <a:ea typeface="Montserrat"/>
              <a:cs typeface="Montserrat"/>
              <a:sym typeface="Montserrat"/>
            </a:endParaRPr>
          </a:p>
        </p:txBody>
      </p:sp>
      <p:sp>
        <p:nvSpPr>
          <p:cNvPr id="70" name="Google Shape;70;p15"/>
          <p:cNvSpPr txBox="1"/>
          <p:nvPr>
            <p:ph idx="1" type="subTitle"/>
          </p:nvPr>
        </p:nvSpPr>
        <p:spPr>
          <a:xfrm>
            <a:off x="0" y="282175"/>
            <a:ext cx="90213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600" u="sng">
                <a:latin typeface="Montserrat"/>
                <a:ea typeface="Montserrat"/>
                <a:cs typeface="Montserrat"/>
                <a:sym typeface="Montserrat"/>
              </a:rPr>
              <a:t>Preferred prerequisite knowledge:</a:t>
            </a:r>
            <a:endParaRPr b="1" sz="1600">
              <a:latin typeface="Montserrat"/>
              <a:ea typeface="Montserrat"/>
              <a:cs typeface="Montserrat"/>
              <a:sym typeface="Montserrat"/>
            </a:endParaRPr>
          </a:p>
          <a:p>
            <a:pPr indent="-330200" lvl="1" marL="91440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Probability theory and distributions, e.g., sum to 1, non-negative probability values, categorical distributions, Bayesian theory</a:t>
            </a:r>
            <a:endParaRPr sz="1600">
              <a:latin typeface="Montserrat"/>
              <a:ea typeface="Montserrat"/>
              <a:cs typeface="Montserrat"/>
              <a:sym typeface="Montserrat"/>
            </a:endParaRPr>
          </a:p>
          <a:p>
            <a:pPr indent="-330200" lvl="1" marL="91440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Optimization problems, </a:t>
            </a:r>
            <a:r>
              <a:rPr lang="en" sz="1600">
                <a:latin typeface="Montserrat"/>
                <a:ea typeface="Montserrat"/>
                <a:cs typeface="Montserrat"/>
                <a:sym typeface="Montserrat"/>
              </a:rPr>
              <a:t>e.g., predictive modeling, cost function minimization, gradient descent</a:t>
            </a:r>
            <a:endParaRPr sz="1600">
              <a:latin typeface="Montserrat"/>
              <a:ea typeface="Montserrat"/>
              <a:cs typeface="Montserrat"/>
              <a:sym typeface="Montserrat"/>
            </a:endParaRPr>
          </a:p>
          <a:p>
            <a:pPr indent="-330200" lvl="1" marL="914400" rtl="0" algn="l">
              <a:lnSpc>
                <a:spcPct val="100000"/>
              </a:lnSpc>
              <a:spcBef>
                <a:spcPts val="0"/>
              </a:spcBef>
              <a:spcAft>
                <a:spcPts val="0"/>
              </a:spcAft>
              <a:buSzPts val="1600"/>
              <a:buFont typeface="Montserrat"/>
              <a:buChar char="-"/>
            </a:pPr>
            <a:r>
              <a:rPr lang="en" sz="1600">
                <a:latin typeface="Montserrat"/>
                <a:ea typeface="Montserrat"/>
                <a:cs typeface="Montserrat"/>
                <a:sym typeface="Montserrat"/>
              </a:rPr>
              <a:t>Basic-to-intermediate programming, e.g., conditional logic, loops/iterations and algorithmic thinking, functions, Python lists/dictionaries/DataFrames</a:t>
            </a:r>
            <a:endParaRPr sz="1600">
              <a:latin typeface="Montserrat"/>
              <a:ea typeface="Montserrat"/>
              <a:cs typeface="Montserrat"/>
              <a:sym typeface="Montserrat"/>
            </a:endParaRPr>
          </a:p>
          <a:p>
            <a:pPr indent="-330200" lvl="1" marL="914400" rtl="0" algn="l">
              <a:lnSpc>
                <a:spcPct val="80000"/>
              </a:lnSpc>
              <a:spcBef>
                <a:spcPts val="0"/>
              </a:spcBef>
              <a:spcAft>
                <a:spcPts val="0"/>
              </a:spcAft>
              <a:buSzPts val="1600"/>
              <a:buFont typeface="Montserrat"/>
              <a:buChar char="-"/>
            </a:pPr>
            <a:r>
              <a:rPr i="1" lang="en" sz="1600">
                <a:latin typeface="Montserrat"/>
                <a:ea typeface="Montserrat"/>
                <a:cs typeface="Montserrat"/>
                <a:sym typeface="Montserrat"/>
              </a:rPr>
              <a:t>That said, we will be building agents from scratch</a:t>
            </a:r>
            <a:endParaRPr i="1" sz="1600">
              <a:latin typeface="Montserrat"/>
              <a:ea typeface="Montserrat"/>
              <a:cs typeface="Montserrat"/>
              <a:sym typeface="Montserrat"/>
            </a:endParaRPr>
          </a:p>
          <a:p>
            <a:pPr indent="0" lvl="0" marL="0" rtl="0" algn="l">
              <a:lnSpc>
                <a:spcPct val="80000"/>
              </a:lnSpc>
              <a:spcBef>
                <a:spcPts val="0"/>
              </a:spcBef>
              <a:spcAft>
                <a:spcPts val="0"/>
              </a:spcAft>
              <a:buNone/>
            </a:pPr>
            <a:r>
              <a:rPr b="1" lang="en" sz="1600" u="sng">
                <a:latin typeface="Montserrat"/>
                <a:ea typeface="Montserrat"/>
                <a:cs typeface="Montserrat"/>
                <a:sym typeface="Montserrat"/>
              </a:rPr>
              <a:t>Developed as resource for learners at the Active Inference Institute:</a:t>
            </a:r>
            <a:endParaRPr b="1" sz="1600" u="sng">
              <a:latin typeface="Montserrat"/>
              <a:ea typeface="Montserrat"/>
              <a:cs typeface="Montserrat"/>
              <a:sym typeface="Montserrat"/>
            </a:endParaRPr>
          </a:p>
          <a:p>
            <a:pPr indent="-330200" lvl="0" marL="457200" rtl="0" algn="l">
              <a:lnSpc>
                <a:spcPct val="100000"/>
              </a:lnSpc>
              <a:spcBef>
                <a:spcPts val="0"/>
              </a:spcBef>
              <a:spcAft>
                <a:spcPts val="0"/>
              </a:spcAft>
              <a:buSzPts val="1600"/>
              <a:buFont typeface="Montserrat"/>
              <a:buChar char="-"/>
            </a:pPr>
            <a:r>
              <a:rPr lang="en" sz="1600" u="sng">
                <a:latin typeface="Montserrat"/>
                <a:ea typeface="Montserrat"/>
                <a:cs typeface="Montserrat"/>
                <a:sym typeface="Montserrat"/>
              </a:rPr>
              <a:t>‘</a:t>
            </a:r>
            <a:r>
              <a:rPr lang="en" sz="1600" u="sng">
                <a:latin typeface="Montserrat"/>
                <a:ea typeface="Montserrat"/>
                <a:cs typeface="Montserrat"/>
                <a:sym typeface="Montserrat"/>
              </a:rPr>
              <a:t>Living document</a:t>
            </a:r>
            <a:r>
              <a:rPr lang="en" sz="1600">
                <a:latin typeface="Montserrat"/>
                <a:ea typeface="Montserrat"/>
                <a:cs typeface="Montserrat"/>
                <a:sym typeface="Montserrat"/>
              </a:rPr>
              <a:t>’: Not expected to remain the same; various tools are being developed for optimizing code and computational run-time</a:t>
            </a:r>
            <a:endParaRPr sz="1600">
              <a:latin typeface="Montserrat"/>
              <a:ea typeface="Montserrat"/>
              <a:cs typeface="Montserrat"/>
              <a:sym typeface="Montserrat"/>
            </a:endParaRPr>
          </a:p>
          <a:p>
            <a:pPr indent="-330200" lvl="0" marL="457200" rtl="0" algn="l">
              <a:lnSpc>
                <a:spcPct val="100000"/>
              </a:lnSpc>
              <a:spcBef>
                <a:spcPts val="0"/>
              </a:spcBef>
              <a:spcAft>
                <a:spcPts val="0"/>
              </a:spcAft>
              <a:buSzPts val="1600"/>
              <a:buFont typeface="Montserrat"/>
              <a:buChar char="-"/>
            </a:pPr>
            <a:r>
              <a:rPr lang="en" sz="1600" u="sng">
                <a:latin typeface="Montserrat"/>
                <a:ea typeface="Montserrat"/>
                <a:cs typeface="Montserrat"/>
                <a:sym typeface="Montserrat"/>
              </a:rPr>
              <a:t>Some ‘slideshow karaoke’</a:t>
            </a:r>
            <a:r>
              <a:rPr lang="en" sz="1600">
                <a:latin typeface="Montserrat"/>
                <a:ea typeface="Montserrat"/>
                <a:cs typeface="Montserrat"/>
                <a:sym typeface="Montserrat"/>
              </a:rPr>
              <a:t>: slides should be comprehensible as a standalone resource for asynchronous learners</a:t>
            </a:r>
            <a:endParaRPr sz="1600">
              <a:latin typeface="Montserrat"/>
              <a:ea typeface="Montserrat"/>
              <a:cs typeface="Montserrat"/>
              <a:sym typeface="Montserrat"/>
            </a:endParaRPr>
          </a:p>
          <a:p>
            <a:pPr indent="-330200" lvl="0" marL="457200" rtl="0" algn="l">
              <a:lnSpc>
                <a:spcPct val="100000"/>
              </a:lnSpc>
              <a:spcBef>
                <a:spcPts val="0"/>
              </a:spcBef>
              <a:spcAft>
                <a:spcPts val="0"/>
              </a:spcAft>
              <a:buSzPts val="1600"/>
              <a:buFont typeface="Montserrat"/>
              <a:buChar char="-"/>
            </a:pPr>
            <a:r>
              <a:rPr lang="en" sz="1600" u="sng">
                <a:latin typeface="Montserrat"/>
                <a:ea typeface="Montserrat"/>
                <a:cs typeface="Montserrat"/>
                <a:sym typeface="Montserrat"/>
              </a:rPr>
              <a:t>Not a holistic learning resource:</a:t>
            </a:r>
            <a:r>
              <a:rPr lang="en" sz="1600">
                <a:latin typeface="Montserrat"/>
                <a:ea typeface="Montserrat"/>
                <a:cs typeface="Montserrat"/>
                <a:sym typeface="Montserrat"/>
              </a:rPr>
              <a:t> Active Inference is vast and rapidly expanding into various domains; ‘further reading’ references provided</a:t>
            </a:r>
            <a:endParaRPr sz="1600">
              <a:latin typeface="Montserrat"/>
              <a:ea typeface="Montserrat"/>
              <a:cs typeface="Montserrat"/>
              <a:sym typeface="Montserrat"/>
            </a:endParaRPr>
          </a:p>
          <a:p>
            <a:pPr indent="-330200" lvl="0" marL="457200" rtl="0" algn="l">
              <a:lnSpc>
                <a:spcPct val="100000"/>
              </a:lnSpc>
              <a:spcBef>
                <a:spcPts val="0"/>
              </a:spcBef>
              <a:spcAft>
                <a:spcPts val="0"/>
              </a:spcAft>
              <a:buSzPts val="1600"/>
              <a:buFont typeface="Montserrat"/>
              <a:buChar char="-"/>
            </a:pPr>
            <a:r>
              <a:rPr lang="en" sz="1600" u="sng">
                <a:latin typeface="Montserrat"/>
                <a:ea typeface="Montserrat"/>
                <a:cs typeface="Montserrat"/>
                <a:sym typeface="Montserrat"/>
              </a:rPr>
              <a:t>“As simple as possible, but not simpler”</a:t>
            </a:r>
            <a:r>
              <a:rPr lang="en" sz="1600">
                <a:latin typeface="Montserrat"/>
                <a:ea typeface="Montserrat"/>
                <a:cs typeface="Montserrat"/>
                <a:sym typeface="Montserrat"/>
              </a:rPr>
              <a:t>: ~3 hour conference tutorial is not enough to cover field holistically; we will cover various aspects (and maths involved) in a pragmatic fashion</a:t>
            </a:r>
            <a:endParaRPr sz="1600">
              <a:latin typeface="Montserrat"/>
              <a:ea typeface="Montserrat"/>
              <a:cs typeface="Montserrat"/>
              <a:sym typeface="Montserrat"/>
            </a:endParaRPr>
          </a:p>
          <a:p>
            <a:pPr indent="-330200" lvl="1" marL="914400" rtl="0" algn="l">
              <a:lnSpc>
                <a:spcPct val="80000"/>
              </a:lnSpc>
              <a:spcBef>
                <a:spcPts val="0"/>
              </a:spcBef>
              <a:spcAft>
                <a:spcPts val="0"/>
              </a:spcAft>
              <a:buSzPts val="1600"/>
              <a:buFont typeface="Montserrat"/>
              <a:buChar char="-"/>
            </a:pPr>
            <a:r>
              <a:rPr lang="en" sz="1600">
                <a:latin typeface="Montserrat"/>
                <a:ea typeface="Montserrat"/>
                <a:cs typeface="Montserrat"/>
                <a:sym typeface="Montserrat"/>
              </a:rPr>
              <a:t>intention: introduce ActInf to broader audience, providing intuition about the field as well as a more direct application example</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b="1" sz="1600" u="sng">
              <a:latin typeface="Montserrat"/>
              <a:ea typeface="Montserrat"/>
              <a:cs typeface="Montserrat"/>
              <a:sym typeface="Montserrat"/>
            </a:endParaRPr>
          </a:p>
        </p:txBody>
      </p:sp>
      <p:sp>
        <p:nvSpPr>
          <p:cNvPr id="71" name="Google Shape;71;p15"/>
          <p:cNvSpPr txBox="1"/>
          <p:nvPr>
            <p:ph idx="1" type="subTitle"/>
          </p:nvPr>
        </p:nvSpPr>
        <p:spPr>
          <a:xfrm>
            <a:off x="0" y="4707400"/>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2"/>
          <p:cNvPicPr preferRelativeResize="0"/>
          <p:nvPr/>
        </p:nvPicPr>
        <p:blipFill>
          <a:blip r:embed="rId3">
            <a:alphaModFix/>
          </a:blip>
          <a:stretch>
            <a:fillRect/>
          </a:stretch>
        </p:blipFill>
        <p:spPr>
          <a:xfrm>
            <a:off x="0" y="1401750"/>
            <a:ext cx="3174381" cy="2539500"/>
          </a:xfrm>
          <a:prstGeom prst="rect">
            <a:avLst/>
          </a:prstGeom>
          <a:noFill/>
          <a:ln>
            <a:noFill/>
          </a:ln>
        </p:spPr>
      </p:pic>
      <p:sp>
        <p:nvSpPr>
          <p:cNvPr id="297" name="Google Shape;297;p42"/>
          <p:cNvSpPr txBox="1"/>
          <p:nvPr>
            <p:ph type="ctrTitle"/>
          </p:nvPr>
        </p:nvSpPr>
        <p:spPr>
          <a:xfrm>
            <a:off x="648225" y="0"/>
            <a:ext cx="8179800" cy="158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480">
                <a:latin typeface="Montserrat"/>
                <a:ea typeface="Montserrat"/>
                <a:cs typeface="Montserrat"/>
                <a:sym typeface="Montserrat"/>
              </a:rPr>
              <a:t>From ABM to Active Inference:</a:t>
            </a:r>
            <a:endParaRPr sz="3480">
              <a:latin typeface="Montserrat"/>
              <a:ea typeface="Montserrat"/>
              <a:cs typeface="Montserrat"/>
              <a:sym typeface="Montserrat"/>
            </a:endParaRPr>
          </a:p>
          <a:p>
            <a:pPr indent="0" lvl="0" marL="0" rtl="0" algn="ctr">
              <a:spcBef>
                <a:spcPts val="0"/>
              </a:spcBef>
              <a:spcAft>
                <a:spcPts val="0"/>
              </a:spcAft>
              <a:buSzPts val="990"/>
              <a:buNone/>
            </a:pPr>
            <a:r>
              <a:rPr lang="en" sz="3480">
                <a:latin typeface="Montserrat"/>
                <a:ea typeface="Montserrat"/>
                <a:cs typeface="Montserrat"/>
                <a:sym typeface="Montserrat"/>
              </a:rPr>
              <a:t>Inference-based action-selection</a:t>
            </a:r>
            <a:endParaRPr sz="3480">
              <a:latin typeface="Montserrat"/>
              <a:ea typeface="Montserrat"/>
              <a:cs typeface="Montserrat"/>
              <a:sym typeface="Montserrat"/>
            </a:endParaRPr>
          </a:p>
        </p:txBody>
      </p:sp>
      <p:sp>
        <p:nvSpPr>
          <p:cNvPr id="298" name="Google Shape;298;p42"/>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pic>
        <p:nvPicPr>
          <p:cNvPr id="299" name="Google Shape;299;p42"/>
          <p:cNvPicPr preferRelativeResize="0"/>
          <p:nvPr/>
        </p:nvPicPr>
        <p:blipFill rotWithShape="1">
          <a:blip r:embed="rId4">
            <a:alphaModFix/>
          </a:blip>
          <a:srcRect b="5439" l="0" r="0" t="-5440"/>
          <a:stretch/>
        </p:blipFill>
        <p:spPr>
          <a:xfrm>
            <a:off x="3903018" y="1401750"/>
            <a:ext cx="5196331" cy="2238682"/>
          </a:xfrm>
          <a:prstGeom prst="rect">
            <a:avLst/>
          </a:prstGeom>
          <a:noFill/>
          <a:ln>
            <a:noFill/>
          </a:ln>
        </p:spPr>
      </p:pic>
      <p:sp>
        <p:nvSpPr>
          <p:cNvPr id="300" name="Google Shape;300;p42"/>
          <p:cNvSpPr/>
          <p:nvPr/>
        </p:nvSpPr>
        <p:spPr>
          <a:xfrm>
            <a:off x="3114425" y="2355750"/>
            <a:ext cx="864000" cy="63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42"/>
          <p:cNvSpPr txBox="1"/>
          <p:nvPr>
            <p:ph idx="1" type="subTitle"/>
          </p:nvPr>
        </p:nvSpPr>
        <p:spPr>
          <a:xfrm>
            <a:off x="764250" y="3941250"/>
            <a:ext cx="2195100" cy="830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895">
                <a:latin typeface="Montserrat"/>
                <a:ea typeface="Montserrat"/>
                <a:cs typeface="Montserrat"/>
                <a:sym typeface="Montserrat"/>
              </a:rPr>
              <a:t>Rules-based</a:t>
            </a:r>
            <a:endParaRPr b="1" sz="1895">
              <a:latin typeface="Montserrat"/>
              <a:ea typeface="Montserrat"/>
              <a:cs typeface="Montserrat"/>
              <a:sym typeface="Montserrat"/>
            </a:endParaRPr>
          </a:p>
        </p:txBody>
      </p:sp>
      <p:sp>
        <p:nvSpPr>
          <p:cNvPr id="302" name="Google Shape;302;p42"/>
          <p:cNvSpPr txBox="1"/>
          <p:nvPr>
            <p:ph idx="1" type="subTitle"/>
          </p:nvPr>
        </p:nvSpPr>
        <p:spPr>
          <a:xfrm>
            <a:off x="5191825" y="3941250"/>
            <a:ext cx="2618700" cy="830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895">
                <a:latin typeface="Montserrat"/>
                <a:ea typeface="Montserrat"/>
                <a:cs typeface="Montserrat"/>
                <a:sym typeface="Montserrat"/>
              </a:rPr>
              <a:t>Inference</a:t>
            </a:r>
            <a:r>
              <a:rPr b="1" lang="en" sz="1895">
                <a:latin typeface="Montserrat"/>
                <a:ea typeface="Montserrat"/>
                <a:cs typeface="Montserrat"/>
                <a:sym typeface="Montserrat"/>
              </a:rPr>
              <a:t>-based</a:t>
            </a:r>
            <a:endParaRPr b="1" sz="1895">
              <a:latin typeface="Montserrat"/>
              <a:ea typeface="Montserrat"/>
              <a:cs typeface="Montserrat"/>
              <a:sym typeface="Montserrat"/>
            </a:endParaRPr>
          </a:p>
        </p:txBody>
      </p:sp>
      <p:sp>
        <p:nvSpPr>
          <p:cNvPr id="303" name="Google Shape;303;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42"/>
          <p:cNvSpPr txBox="1"/>
          <p:nvPr/>
        </p:nvSpPr>
        <p:spPr>
          <a:xfrm>
            <a:off x="5654300" y="4663225"/>
            <a:ext cx="328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(Friston et. al, 2022)</a:t>
            </a:r>
            <a:endParaRPr sz="1800">
              <a:solidFill>
                <a:schemeClr val="dk2"/>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3"/>
          <p:cNvPicPr preferRelativeResize="0"/>
          <p:nvPr/>
        </p:nvPicPr>
        <p:blipFill>
          <a:blip r:embed="rId3">
            <a:alphaModFix/>
          </a:blip>
          <a:stretch>
            <a:fillRect/>
          </a:stretch>
        </p:blipFill>
        <p:spPr>
          <a:xfrm>
            <a:off x="0" y="826746"/>
            <a:ext cx="5349901" cy="3145216"/>
          </a:xfrm>
          <a:prstGeom prst="rect">
            <a:avLst/>
          </a:prstGeom>
          <a:noFill/>
          <a:ln>
            <a:noFill/>
          </a:ln>
        </p:spPr>
      </p:pic>
      <p:sp>
        <p:nvSpPr>
          <p:cNvPr id="310" name="Google Shape;310;p43"/>
          <p:cNvSpPr txBox="1"/>
          <p:nvPr>
            <p:ph type="ctrTitle"/>
          </p:nvPr>
        </p:nvSpPr>
        <p:spPr>
          <a:xfrm>
            <a:off x="152400" y="0"/>
            <a:ext cx="5349900" cy="79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Markov Blanket</a:t>
            </a:r>
            <a:endParaRPr>
              <a:latin typeface="Montserrat"/>
              <a:ea typeface="Montserrat"/>
              <a:cs typeface="Montserrat"/>
              <a:sym typeface="Montserrat"/>
            </a:endParaRPr>
          </a:p>
        </p:txBody>
      </p:sp>
      <p:sp>
        <p:nvSpPr>
          <p:cNvPr id="311" name="Google Shape;311;p43"/>
          <p:cNvSpPr txBox="1"/>
          <p:nvPr>
            <p:ph idx="1" type="subTitle"/>
          </p:nvPr>
        </p:nvSpPr>
        <p:spPr>
          <a:xfrm>
            <a:off x="5221500" y="0"/>
            <a:ext cx="3922500" cy="4377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400">
                <a:latin typeface="Montserrat"/>
                <a:ea typeface="Montserrat"/>
                <a:cs typeface="Montserrat"/>
                <a:sym typeface="Montserrat"/>
              </a:rPr>
              <a:t>The agent-environment relationship can be seen as the relationship </a:t>
            </a:r>
            <a:r>
              <a:rPr lang="en" sz="1400">
                <a:latin typeface="Montserrat"/>
                <a:ea typeface="Montserrat"/>
                <a:cs typeface="Montserrat"/>
                <a:sym typeface="Montserrat"/>
              </a:rPr>
              <a:t>between a </a:t>
            </a:r>
            <a:r>
              <a:rPr b="1" lang="en" sz="1400">
                <a:latin typeface="Montserrat"/>
                <a:ea typeface="Montserrat"/>
                <a:cs typeface="Montserrat"/>
                <a:sym typeface="Montserrat"/>
              </a:rPr>
              <a:t>generative model (agent) </a:t>
            </a:r>
            <a:r>
              <a:rPr lang="en" sz="1400">
                <a:latin typeface="Montserrat"/>
                <a:ea typeface="Montserrat"/>
                <a:cs typeface="Montserrat"/>
                <a:sym typeface="Montserrat"/>
              </a:rPr>
              <a:t>and a </a:t>
            </a:r>
            <a:r>
              <a:rPr b="1" lang="en" sz="1400">
                <a:latin typeface="Montserrat"/>
                <a:ea typeface="Montserrat"/>
                <a:cs typeface="Montserrat"/>
                <a:sym typeface="Montserrat"/>
              </a:rPr>
              <a:t>generative process (environ)</a:t>
            </a:r>
            <a:endParaRPr b="1" sz="14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4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400">
                <a:latin typeface="Montserrat"/>
                <a:ea typeface="Montserrat"/>
                <a:cs typeface="Montserrat"/>
                <a:sym typeface="Montserrat"/>
              </a:rPr>
              <a:t>These two entities come into contact via an action-perception loop as the agent makes inferences about its environment and acts based on FEP</a:t>
            </a:r>
            <a:endParaRPr sz="14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4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400">
                <a:latin typeface="Montserrat"/>
                <a:ea typeface="Montserrat"/>
                <a:cs typeface="Montserrat"/>
                <a:sym typeface="Montserrat"/>
              </a:rPr>
              <a:t>Map is not the territory: </a:t>
            </a:r>
            <a:endParaRPr sz="14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400">
                <a:latin typeface="Montserrat"/>
                <a:ea typeface="Montserrat"/>
                <a:cs typeface="Montserrat"/>
                <a:sym typeface="Montserrat"/>
              </a:rPr>
              <a:t>An agent’s internal states </a:t>
            </a:r>
            <a:r>
              <a:rPr i="1" lang="en" sz="1400">
                <a:latin typeface="Montserrat"/>
                <a:ea typeface="Montserrat"/>
                <a:cs typeface="Montserrat"/>
                <a:sym typeface="Montserrat"/>
              </a:rPr>
              <a:t>might </a:t>
            </a:r>
            <a:r>
              <a:rPr lang="en" sz="1400">
                <a:latin typeface="Montserrat"/>
                <a:ea typeface="Montserrat"/>
                <a:cs typeface="Montserrat"/>
                <a:sym typeface="Montserrat"/>
              </a:rPr>
              <a:t>come to mirror the environment’s states, but there is no necessity of an identity</a:t>
            </a:r>
            <a:endParaRPr sz="14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400">
                <a:latin typeface="Montserrat"/>
                <a:ea typeface="Montserrat"/>
                <a:cs typeface="Montserrat"/>
                <a:sym typeface="Montserrat"/>
              </a:rPr>
              <a:t>“Knock on wood”...</a:t>
            </a:r>
            <a:endParaRPr sz="14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4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400">
                <a:latin typeface="Montserrat"/>
                <a:ea typeface="Montserrat"/>
                <a:cs typeface="Montserrat"/>
                <a:sym typeface="Montserrat"/>
              </a:rPr>
              <a:t>Without separation between ‘system’ and ‘not-system’, there is no surprise: a system (agent) without homeostatic preferences (to maintain for survival) succumbs to its environment</a:t>
            </a:r>
            <a:endParaRPr sz="14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4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400">
                <a:latin typeface="Montserrat"/>
                <a:ea typeface="Montserrat"/>
                <a:cs typeface="Montserrat"/>
                <a:sym typeface="Montserrat"/>
              </a:rPr>
              <a:t>Example: Markov chains with temporal dynamics do not require the past for the present to influence the future</a:t>
            </a:r>
            <a:endParaRPr sz="14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400">
              <a:latin typeface="Montserrat"/>
              <a:ea typeface="Montserrat"/>
              <a:cs typeface="Montserrat"/>
              <a:sym typeface="Montserrat"/>
            </a:endParaRPr>
          </a:p>
        </p:txBody>
      </p:sp>
      <p:sp>
        <p:nvSpPr>
          <p:cNvPr id="312" name="Google Shape;312;p43"/>
          <p:cNvSpPr txBox="1"/>
          <p:nvPr>
            <p:ph idx="1" type="subTitle"/>
          </p:nvPr>
        </p:nvSpPr>
        <p:spPr>
          <a:xfrm>
            <a:off x="8268900" y="4587850"/>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313" name="Google Shape;313;p43"/>
          <p:cNvSpPr txBox="1"/>
          <p:nvPr>
            <p:ph idx="1" type="subTitle"/>
          </p:nvPr>
        </p:nvSpPr>
        <p:spPr>
          <a:xfrm>
            <a:off x="0" y="4232675"/>
            <a:ext cx="82689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“An important precondition for any adaptive system is that is must enjoy some separation and autonomy from the environment–without which it would simply dissipate, dissolve, and thereby succumb to environmental dynamics.” </a:t>
            </a:r>
            <a:endParaRPr sz="1595">
              <a:latin typeface="Montserrat"/>
              <a:ea typeface="Montserrat"/>
              <a:cs typeface="Montserrat"/>
              <a:sym typeface="Montserrat"/>
            </a:endParaRPr>
          </a:p>
        </p:txBody>
      </p:sp>
      <p:sp>
        <p:nvSpPr>
          <p:cNvPr id="314" name="Google Shape;314;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43"/>
          <p:cNvSpPr txBox="1"/>
          <p:nvPr/>
        </p:nvSpPr>
        <p:spPr>
          <a:xfrm>
            <a:off x="0" y="3708325"/>
            <a:ext cx="328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(Friston et. al, 2022)</a:t>
            </a:r>
            <a:endParaRPr sz="1600">
              <a:solidFill>
                <a:schemeClr val="dk2"/>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type="ctrTitle"/>
          </p:nvPr>
        </p:nvSpPr>
        <p:spPr>
          <a:xfrm>
            <a:off x="20850" y="0"/>
            <a:ext cx="9102300" cy="68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280">
                <a:latin typeface="Montserrat"/>
                <a:ea typeface="Montserrat"/>
                <a:cs typeface="Montserrat"/>
                <a:sym typeface="Montserrat"/>
              </a:rPr>
              <a:t>Inverse Problem: </a:t>
            </a:r>
            <a:endParaRPr sz="2280">
              <a:latin typeface="Montserrat"/>
              <a:ea typeface="Montserrat"/>
              <a:cs typeface="Montserrat"/>
              <a:sym typeface="Montserrat"/>
            </a:endParaRPr>
          </a:p>
          <a:p>
            <a:pPr indent="0" lvl="0" marL="0" rtl="0" algn="ctr">
              <a:spcBef>
                <a:spcPts val="0"/>
              </a:spcBef>
              <a:spcAft>
                <a:spcPts val="0"/>
              </a:spcAft>
              <a:buSzPts val="990"/>
              <a:buNone/>
            </a:pPr>
            <a:r>
              <a:rPr lang="en" sz="2280">
                <a:latin typeface="Montserrat"/>
                <a:ea typeface="Montserrat"/>
                <a:cs typeface="Montserrat"/>
                <a:sym typeface="Montserrat"/>
              </a:rPr>
              <a:t>Hidden states are the causes to be inferred</a:t>
            </a:r>
            <a:endParaRPr sz="2280">
              <a:latin typeface="Montserrat"/>
              <a:ea typeface="Montserrat"/>
              <a:cs typeface="Montserrat"/>
              <a:sym typeface="Montserrat"/>
            </a:endParaRPr>
          </a:p>
        </p:txBody>
      </p:sp>
      <p:sp>
        <p:nvSpPr>
          <p:cNvPr id="321" name="Google Shape;321;p44"/>
          <p:cNvSpPr txBox="1"/>
          <p:nvPr>
            <p:ph idx="1" type="subTitle"/>
          </p:nvPr>
        </p:nvSpPr>
        <p:spPr>
          <a:xfrm>
            <a:off x="2091300" y="491700"/>
            <a:ext cx="6835800" cy="437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00">
                <a:solidFill>
                  <a:schemeClr val="dk1"/>
                </a:solidFill>
                <a:highlight>
                  <a:srgbClr val="FFFFFF"/>
                </a:highlight>
                <a:latin typeface="Montserrat"/>
                <a:ea typeface="Montserrat"/>
                <a:cs typeface="Montserrat"/>
                <a:sym typeface="Montserrat"/>
              </a:rPr>
              <a:t>“Your brain receives </a:t>
            </a:r>
            <a:r>
              <a:rPr lang="en" sz="1600">
                <a:solidFill>
                  <a:schemeClr val="dk1"/>
                </a:solidFill>
                <a:highlight>
                  <a:srgbClr val="CFE2F3"/>
                </a:highlight>
                <a:latin typeface="Montserrat"/>
                <a:ea typeface="Montserrat"/>
                <a:cs typeface="Montserrat"/>
                <a:sym typeface="Montserrat"/>
              </a:rPr>
              <a:t>sense data from the world, sights and sounds and smells and so on</a:t>
            </a:r>
            <a:r>
              <a:rPr lang="en" sz="1600">
                <a:solidFill>
                  <a:schemeClr val="dk1"/>
                </a:solidFill>
                <a:highlight>
                  <a:srgbClr val="FFFFFF"/>
                </a:highlight>
                <a:latin typeface="Montserrat"/>
                <a:ea typeface="Montserrat"/>
                <a:cs typeface="Montserrat"/>
                <a:sym typeface="Montserrat"/>
              </a:rPr>
              <a:t>. And it receives </a:t>
            </a:r>
            <a:r>
              <a:rPr lang="en" sz="1600">
                <a:solidFill>
                  <a:schemeClr val="dk1"/>
                </a:solidFill>
                <a:highlight>
                  <a:srgbClr val="FFFF00"/>
                </a:highlight>
                <a:latin typeface="Montserrat"/>
                <a:ea typeface="Montserrat"/>
                <a:cs typeface="Montserrat"/>
                <a:sym typeface="Montserrat"/>
              </a:rPr>
              <a:t>sense data from the body</a:t>
            </a:r>
            <a:r>
              <a:rPr lang="en" sz="1600">
                <a:solidFill>
                  <a:schemeClr val="dk1"/>
                </a:solidFill>
                <a:highlight>
                  <a:srgbClr val="FFFFFF"/>
                </a:highlight>
                <a:latin typeface="Montserrat"/>
                <a:ea typeface="Montserrat"/>
                <a:cs typeface="Montserrat"/>
                <a:sym typeface="Montserrat"/>
              </a:rPr>
              <a:t>. And so when there's a </a:t>
            </a:r>
            <a:r>
              <a:rPr lang="en" sz="1600">
                <a:solidFill>
                  <a:schemeClr val="dk1"/>
                </a:solidFill>
                <a:highlight>
                  <a:srgbClr val="CFE2F3"/>
                </a:highlight>
                <a:latin typeface="Montserrat"/>
                <a:ea typeface="Montserrat"/>
                <a:cs typeface="Montserrat"/>
                <a:sym typeface="Montserrat"/>
              </a:rPr>
              <a:t>loud bang</a:t>
            </a:r>
            <a:r>
              <a:rPr lang="en" sz="1600">
                <a:solidFill>
                  <a:schemeClr val="dk1"/>
                </a:solidFill>
                <a:highlight>
                  <a:schemeClr val="lt1"/>
                </a:highlight>
                <a:latin typeface="Montserrat"/>
                <a:ea typeface="Montserrat"/>
                <a:cs typeface="Montserrat"/>
                <a:sym typeface="Montserrat"/>
              </a:rPr>
              <a:t> </a:t>
            </a:r>
            <a:r>
              <a:rPr lang="en" sz="1600">
                <a:solidFill>
                  <a:schemeClr val="dk1"/>
                </a:solidFill>
                <a:highlight>
                  <a:srgbClr val="FFFFFF"/>
                </a:highlight>
                <a:latin typeface="Montserrat"/>
                <a:ea typeface="Montserrat"/>
                <a:cs typeface="Montserrat"/>
                <a:sym typeface="Montserrat"/>
              </a:rPr>
              <a:t>or a </a:t>
            </a:r>
            <a:r>
              <a:rPr lang="en" sz="1600">
                <a:solidFill>
                  <a:schemeClr val="dk1"/>
                </a:solidFill>
                <a:highlight>
                  <a:srgbClr val="FFFF00"/>
                </a:highlight>
                <a:latin typeface="Montserrat"/>
                <a:ea typeface="Montserrat"/>
                <a:cs typeface="Montserrat"/>
                <a:sym typeface="Montserrat"/>
              </a:rPr>
              <a:t>tug in your chest</a:t>
            </a:r>
            <a:r>
              <a:rPr lang="en" sz="1600">
                <a:solidFill>
                  <a:schemeClr val="dk1"/>
                </a:solidFill>
                <a:highlight>
                  <a:srgbClr val="FFFFFF"/>
                </a:highlight>
                <a:latin typeface="Montserrat"/>
                <a:ea typeface="Montserrat"/>
                <a:cs typeface="Montserrat"/>
                <a:sym typeface="Montserrat"/>
              </a:rPr>
              <a:t>, your brain receives that information as the outcomes of some set of causes. </a:t>
            </a:r>
            <a:r>
              <a:rPr lang="en" sz="1600">
                <a:solidFill>
                  <a:schemeClr val="dk1"/>
                </a:solidFill>
                <a:highlight>
                  <a:srgbClr val="D9EAD3"/>
                </a:highlight>
                <a:latin typeface="Montserrat"/>
                <a:ea typeface="Montserrat"/>
                <a:cs typeface="Montserrat"/>
                <a:sym typeface="Montserrat"/>
              </a:rPr>
              <a:t>But what caused that loud bang?</a:t>
            </a:r>
            <a:r>
              <a:rPr lang="en" sz="1600">
                <a:solidFill>
                  <a:schemeClr val="dk1"/>
                </a:solidFill>
                <a:highlight>
                  <a:srgbClr val="FFFFFF"/>
                </a:highlight>
                <a:latin typeface="Montserrat"/>
                <a:ea typeface="Montserrat"/>
                <a:cs typeface="Montserrat"/>
                <a:sym typeface="Montserrat"/>
              </a:rPr>
              <a:t> …</a:t>
            </a:r>
            <a:r>
              <a:rPr lang="en" sz="1600">
                <a:solidFill>
                  <a:schemeClr val="dk1"/>
                </a:solidFill>
                <a:highlight>
                  <a:srgbClr val="FFFFFF"/>
                </a:highlight>
                <a:latin typeface="Montserrat"/>
                <a:ea typeface="Montserrat"/>
                <a:cs typeface="Montserrat"/>
                <a:sym typeface="Montserrat"/>
              </a:rPr>
              <a:t> </a:t>
            </a:r>
            <a:r>
              <a:rPr lang="en" sz="1600">
                <a:solidFill>
                  <a:schemeClr val="dk1"/>
                </a:solidFill>
                <a:highlight>
                  <a:srgbClr val="D9EAD3"/>
                </a:highlight>
                <a:latin typeface="Montserrat"/>
                <a:ea typeface="Montserrat"/>
                <a:cs typeface="Montserrat"/>
                <a:sym typeface="Montserrat"/>
              </a:rPr>
              <a:t>What caused that tug in your chest?</a:t>
            </a:r>
            <a:r>
              <a:rPr lang="en" sz="1600">
                <a:solidFill>
                  <a:schemeClr val="dk1"/>
                </a:solidFill>
                <a:highlight>
                  <a:srgbClr val="FFFFFF"/>
                </a:highlight>
                <a:latin typeface="Montserrat"/>
                <a:ea typeface="Montserrat"/>
                <a:cs typeface="Montserrat"/>
                <a:sym typeface="Montserrat"/>
              </a:rPr>
              <a:t> … </a:t>
            </a:r>
            <a:r>
              <a:rPr b="1" lang="en" sz="1600">
                <a:solidFill>
                  <a:schemeClr val="dk1"/>
                </a:solidFill>
                <a:highlight>
                  <a:srgbClr val="FFFFFF"/>
                </a:highlight>
                <a:latin typeface="Montserrat"/>
                <a:ea typeface="Montserrat"/>
                <a:cs typeface="Montserrat"/>
                <a:sym typeface="Montserrat"/>
              </a:rPr>
              <a:t>Your brain actually doesn't know. It only receives the outcomes. It has to guess at what the causes are. This is called an inverse problem. You know what the outcome is, you don't know what the cause is.</a:t>
            </a:r>
            <a:r>
              <a:rPr lang="en" sz="1600">
                <a:solidFill>
                  <a:schemeClr val="dk1"/>
                </a:solidFill>
                <a:highlight>
                  <a:srgbClr val="FFFFFF"/>
                </a:highlight>
                <a:latin typeface="Montserrat"/>
                <a:ea typeface="Montserrat"/>
                <a:cs typeface="Montserrat"/>
                <a:sym typeface="Montserrat"/>
              </a:rPr>
              <a:t> And so your brain has one other source of information available to it. And that is past experience, memory. So it's not like you walk around consciously remembering things in order to perceive the world. Your brain is constantly remembering, meaning it is constantly reassembling bits and pieces of past experience in order to make sense of what's going on in the body, in relation to the world </a:t>
            </a:r>
            <a:r>
              <a:rPr lang="en" sz="1600">
                <a:solidFill>
                  <a:schemeClr val="dk1"/>
                </a:solidFill>
                <a:highlight>
                  <a:srgbClr val="EAD1DC"/>
                </a:highlight>
                <a:latin typeface="Montserrat"/>
                <a:ea typeface="Montserrat"/>
                <a:cs typeface="Montserrat"/>
                <a:sym typeface="Montserrat"/>
              </a:rPr>
              <a:t>so that your brain knows what to do next</a:t>
            </a:r>
            <a:r>
              <a:rPr lang="en" sz="1600">
                <a:solidFill>
                  <a:schemeClr val="dk1"/>
                </a:solidFill>
                <a:highlight>
                  <a:srgbClr val="FFFFFF"/>
                </a:highlight>
                <a:latin typeface="Montserrat"/>
                <a:ea typeface="Montserrat"/>
                <a:cs typeface="Montserrat"/>
                <a:sym typeface="Montserrat"/>
              </a:rPr>
              <a:t>.” (Feldman Barrett, 2021).</a:t>
            </a:r>
            <a:endParaRPr sz="1600">
              <a:solidFill>
                <a:schemeClr val="dk1"/>
              </a:solidFill>
              <a:highlight>
                <a:srgbClr val="FFFFFF"/>
              </a:highlight>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600">
              <a:latin typeface="Montserrat"/>
              <a:ea typeface="Montserrat"/>
              <a:cs typeface="Montserrat"/>
              <a:sym typeface="Montserrat"/>
            </a:endParaRPr>
          </a:p>
        </p:txBody>
      </p:sp>
      <p:sp>
        <p:nvSpPr>
          <p:cNvPr id="322" name="Google Shape;322;p44"/>
          <p:cNvSpPr txBox="1"/>
          <p:nvPr>
            <p:ph idx="1" type="subTitle"/>
          </p:nvPr>
        </p:nvSpPr>
        <p:spPr>
          <a:xfrm>
            <a:off x="1342175" y="4868700"/>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323" name="Google Shape;323;p44"/>
          <p:cNvSpPr txBox="1"/>
          <p:nvPr/>
        </p:nvSpPr>
        <p:spPr>
          <a:xfrm>
            <a:off x="0" y="404700"/>
            <a:ext cx="2275800" cy="529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u="sng">
                <a:solidFill>
                  <a:schemeClr val="dk2"/>
                </a:solidFill>
                <a:latin typeface="Montserrat"/>
                <a:ea typeface="Montserrat"/>
                <a:cs typeface="Montserrat"/>
                <a:sym typeface="Montserrat"/>
              </a:rPr>
              <a:t>Observations/</a:t>
            </a:r>
            <a:endParaRPr sz="1500" u="sng">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u="sng">
                <a:solidFill>
                  <a:schemeClr val="dk2"/>
                </a:solidFill>
                <a:latin typeface="Montserrat"/>
                <a:ea typeface="Montserrat"/>
                <a:cs typeface="Montserrat"/>
                <a:sym typeface="Montserrat"/>
              </a:rPr>
              <a:t>outcomes</a:t>
            </a:r>
            <a:r>
              <a:rPr lang="en" sz="1500">
                <a:solidFill>
                  <a:schemeClr val="dk2"/>
                </a:solidFill>
                <a:latin typeface="Montserrat"/>
                <a:ea typeface="Montserrat"/>
                <a:cs typeface="Montserrat"/>
                <a:sym typeface="Montserrat"/>
              </a:rPr>
              <a:t>:</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highlight>
                  <a:schemeClr val="lt1"/>
                </a:highlight>
                <a:latin typeface="Montserrat"/>
                <a:ea typeface="Montserrat"/>
                <a:cs typeface="Montserrat"/>
                <a:sym typeface="Montserrat"/>
              </a:rPr>
              <a:t>-  </a:t>
            </a:r>
            <a:r>
              <a:rPr i="1" lang="en">
                <a:solidFill>
                  <a:schemeClr val="dk2"/>
                </a:solidFill>
                <a:highlight>
                  <a:srgbClr val="FFFF00"/>
                </a:highlight>
                <a:latin typeface="Montserrat"/>
                <a:ea typeface="Montserrat"/>
                <a:cs typeface="Montserrat"/>
                <a:sym typeface="Montserrat"/>
              </a:rPr>
              <a:t>Interoception</a:t>
            </a:r>
            <a:r>
              <a:rPr i="1" lang="en">
                <a:solidFill>
                  <a:schemeClr val="dk2"/>
                </a:solidFill>
                <a:highlight>
                  <a:schemeClr val="lt1"/>
                </a:highlight>
                <a:latin typeface="Montserrat"/>
                <a:ea typeface="Montserrat"/>
                <a:cs typeface="Montserrat"/>
                <a:sym typeface="Montserrat"/>
              </a:rPr>
              <a:t> </a:t>
            </a:r>
            <a:endParaRPr i="1">
              <a:solidFill>
                <a:schemeClr val="dk2"/>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en">
                <a:solidFill>
                  <a:schemeClr val="dk2"/>
                </a:solidFill>
                <a:highlight>
                  <a:schemeClr val="lt1"/>
                </a:highlight>
                <a:latin typeface="Montserrat"/>
                <a:ea typeface="Montserrat"/>
                <a:cs typeface="Montserrat"/>
                <a:sym typeface="Montserrat"/>
              </a:rPr>
              <a:t>(from within)</a:t>
            </a:r>
            <a:endParaRPr>
              <a:solidFill>
                <a:schemeClr val="dk2"/>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en">
                <a:solidFill>
                  <a:schemeClr val="dk2"/>
                </a:solidFill>
                <a:highlight>
                  <a:schemeClr val="lt1"/>
                </a:highlight>
                <a:latin typeface="Montserrat"/>
                <a:ea typeface="Montserrat"/>
                <a:cs typeface="Montserrat"/>
                <a:sym typeface="Montserrat"/>
              </a:rPr>
              <a:t>- </a:t>
            </a:r>
            <a:r>
              <a:rPr i="1" lang="en">
                <a:solidFill>
                  <a:schemeClr val="dk2"/>
                </a:solidFill>
                <a:highlight>
                  <a:srgbClr val="CFE2F3"/>
                </a:highlight>
                <a:latin typeface="Montserrat"/>
                <a:ea typeface="Montserrat"/>
                <a:cs typeface="Montserrat"/>
                <a:sym typeface="Montserrat"/>
              </a:rPr>
              <a:t>Exteroception</a:t>
            </a:r>
            <a:r>
              <a:rPr lang="en">
                <a:solidFill>
                  <a:schemeClr val="dk2"/>
                </a:solidFill>
                <a:highlight>
                  <a:schemeClr val="lt1"/>
                </a:highlight>
                <a:latin typeface="Montserrat"/>
                <a:ea typeface="Montserrat"/>
                <a:cs typeface="Montserrat"/>
                <a:sym typeface="Montserrat"/>
              </a:rPr>
              <a:t> </a:t>
            </a:r>
            <a:endParaRPr>
              <a:solidFill>
                <a:schemeClr val="dk2"/>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en">
                <a:solidFill>
                  <a:schemeClr val="dk2"/>
                </a:solidFill>
                <a:highlight>
                  <a:schemeClr val="lt1"/>
                </a:highlight>
                <a:latin typeface="Montserrat"/>
                <a:ea typeface="Montserrat"/>
                <a:cs typeface="Montserrat"/>
                <a:sym typeface="Montserrat"/>
              </a:rPr>
              <a:t>(from outside)</a:t>
            </a:r>
            <a:endParaRPr>
              <a:solidFill>
                <a:schemeClr val="dk2"/>
              </a:solidFill>
              <a:highlight>
                <a:schemeClr val="lt1"/>
              </a:highlight>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  </a:t>
            </a:r>
            <a:r>
              <a:rPr i="1" lang="en">
                <a:solidFill>
                  <a:schemeClr val="dk2"/>
                </a:solidFill>
                <a:latin typeface="Montserrat"/>
                <a:ea typeface="Montserrat"/>
                <a:cs typeface="Montserrat"/>
                <a:sym typeface="Montserrat"/>
              </a:rPr>
              <a:t>Proprioception</a:t>
            </a:r>
            <a:r>
              <a:rPr lang="en">
                <a:solidFill>
                  <a:schemeClr val="dk2"/>
                </a:solidFill>
                <a:latin typeface="Montserrat"/>
                <a:ea typeface="Montserrat"/>
                <a:cs typeface="Montserrat"/>
                <a:sym typeface="Montserrat"/>
              </a:rPr>
              <a:t>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(position and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movement in space)</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u="sng">
                <a:solidFill>
                  <a:schemeClr val="dk2"/>
                </a:solidFill>
                <a:latin typeface="Montserrat"/>
                <a:ea typeface="Montserrat"/>
                <a:cs typeface="Montserrat"/>
                <a:sym typeface="Montserrat"/>
              </a:rPr>
              <a:t>Hidden states </a:t>
            </a:r>
            <a:endParaRPr sz="1500" u="sng">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u="sng">
                <a:solidFill>
                  <a:schemeClr val="dk2"/>
                </a:solidFill>
                <a:latin typeface="Montserrat"/>
                <a:ea typeface="Montserrat"/>
                <a:cs typeface="Montserrat"/>
                <a:sym typeface="Montserrat"/>
              </a:rPr>
              <a:t>(prior beliefs), their relation to observations (</a:t>
            </a:r>
            <a:r>
              <a:rPr lang="en" sz="1500" u="sng">
                <a:solidFill>
                  <a:schemeClr val="dk2"/>
                </a:solidFill>
                <a:highlight>
                  <a:srgbClr val="D9EAD3"/>
                </a:highlight>
                <a:latin typeface="Montserrat"/>
                <a:ea typeface="Montserrat"/>
                <a:cs typeface="Montserrat"/>
                <a:sym typeface="Montserrat"/>
              </a:rPr>
              <a:t>likelihoods</a:t>
            </a:r>
            <a:r>
              <a:rPr lang="en" sz="1500" u="sng">
                <a:solidFill>
                  <a:schemeClr val="dk2"/>
                </a:solidFill>
                <a:latin typeface="Montserrat"/>
                <a:ea typeface="Montserrat"/>
                <a:cs typeface="Montserrat"/>
                <a:sym typeface="Montserrat"/>
              </a:rPr>
              <a:t>), and how to change them through action (</a:t>
            </a:r>
            <a:r>
              <a:rPr lang="en" sz="1500" u="sng">
                <a:solidFill>
                  <a:schemeClr val="dk2"/>
                </a:solidFill>
                <a:highlight>
                  <a:srgbClr val="EAD1DC"/>
                </a:highlight>
                <a:latin typeface="Montserrat"/>
                <a:ea typeface="Montserrat"/>
                <a:cs typeface="Montserrat"/>
                <a:sym typeface="Montserrat"/>
              </a:rPr>
              <a:t>transitions</a:t>
            </a:r>
            <a:r>
              <a:rPr lang="en" sz="1500" u="sng">
                <a:solidFill>
                  <a:schemeClr val="dk2"/>
                </a:solidFill>
                <a:latin typeface="Montserrat"/>
                <a:ea typeface="Montserrat"/>
                <a:cs typeface="Montserrat"/>
                <a:sym typeface="Montserrat"/>
              </a:rPr>
              <a:t>)</a:t>
            </a:r>
            <a:r>
              <a:rPr lang="en" sz="1500">
                <a:solidFill>
                  <a:schemeClr val="dk2"/>
                </a:solidFill>
                <a:latin typeface="Montserrat"/>
                <a:ea typeface="Montserrat"/>
                <a:cs typeface="Montserrat"/>
                <a:sym typeface="Montserrat"/>
              </a:rPr>
              <a:t>:</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 </a:t>
            </a:r>
            <a:r>
              <a:rPr lang="en">
                <a:solidFill>
                  <a:schemeClr val="dk2"/>
                </a:solidFill>
                <a:latin typeface="Montserrat"/>
                <a:ea typeface="Montserrat"/>
                <a:cs typeface="Montserrat"/>
                <a:sym typeface="Montserrat"/>
              </a:rPr>
              <a:t>Beliefs held/</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encoded in memory</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rPr lang="en">
                <a:solidFill>
                  <a:schemeClr val="dk2"/>
                </a:solidFill>
                <a:latin typeface="Montserrat"/>
                <a:ea typeface="Montserrat"/>
                <a:cs typeface="Montserrat"/>
                <a:sym typeface="Montserrat"/>
              </a:rPr>
              <a:t>- Planning</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2"/>
              </a:solidFill>
              <a:latin typeface="Montserrat"/>
              <a:ea typeface="Montserrat"/>
              <a:cs typeface="Montserrat"/>
              <a:sym typeface="Montserrat"/>
            </a:endParaRPr>
          </a:p>
        </p:txBody>
      </p:sp>
      <p:sp>
        <p:nvSpPr>
          <p:cNvPr id="324" name="Google Shape;32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ph type="ctrTitle"/>
          </p:nvPr>
        </p:nvSpPr>
        <p:spPr>
          <a:xfrm>
            <a:off x="54150" y="0"/>
            <a:ext cx="9035700" cy="5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580">
                <a:latin typeface="Montserrat"/>
                <a:ea typeface="Montserrat"/>
                <a:cs typeface="Montserrat"/>
                <a:sym typeface="Montserrat"/>
              </a:rPr>
              <a:t>Bayesian Inference and Biology</a:t>
            </a:r>
            <a:endParaRPr sz="3580">
              <a:latin typeface="Montserrat"/>
              <a:ea typeface="Montserrat"/>
              <a:cs typeface="Montserrat"/>
              <a:sym typeface="Montserrat"/>
            </a:endParaRPr>
          </a:p>
        </p:txBody>
      </p:sp>
      <p:sp>
        <p:nvSpPr>
          <p:cNvPr id="330" name="Google Shape;330;p45"/>
          <p:cNvSpPr txBox="1"/>
          <p:nvPr>
            <p:ph idx="1" type="subTitle"/>
          </p:nvPr>
        </p:nvSpPr>
        <p:spPr>
          <a:xfrm>
            <a:off x="4951275" y="395775"/>
            <a:ext cx="3848700" cy="3673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800" u="sng">
                <a:latin typeface="Montserrat"/>
                <a:ea typeface="Montserrat"/>
                <a:cs typeface="Montserrat"/>
                <a:sym typeface="Montserrat"/>
              </a:rPr>
              <a:t>Bayesian Brain Hypothesis: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Perception is not a purely bottom-up passive process of inferring states from observations (sensory info).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Instead, </a:t>
            </a:r>
            <a:r>
              <a:rPr b="1" lang="en" sz="1800">
                <a:latin typeface="Montserrat"/>
                <a:ea typeface="Montserrat"/>
                <a:cs typeface="Montserrat"/>
                <a:sym typeface="Montserrat"/>
              </a:rPr>
              <a:t>cognitive inference </a:t>
            </a:r>
            <a:r>
              <a:rPr lang="en" sz="1800">
                <a:latin typeface="Montserrat"/>
                <a:ea typeface="Montserrat"/>
                <a:cs typeface="Montserrat"/>
                <a:sym typeface="Montserrat"/>
              </a:rPr>
              <a:t>involves combining </a:t>
            </a:r>
            <a:r>
              <a:rPr b="1" lang="en" sz="1800">
                <a:latin typeface="Montserrat"/>
                <a:ea typeface="Montserrat"/>
                <a:cs typeface="Montserrat"/>
                <a:sym typeface="Montserrat"/>
              </a:rPr>
              <a:t>prior</a:t>
            </a:r>
            <a:r>
              <a:rPr lang="en" sz="1800">
                <a:latin typeface="Montserrat"/>
                <a:ea typeface="Montserrat"/>
                <a:cs typeface="Montserrat"/>
                <a:sym typeface="Montserrat"/>
              </a:rPr>
              <a:t> knowledge about hidden states with incoming </a:t>
            </a:r>
            <a:r>
              <a:rPr b="1" lang="en" sz="1800">
                <a:latin typeface="Montserrat"/>
                <a:ea typeface="Montserrat"/>
                <a:cs typeface="Montserrat"/>
                <a:sym typeface="Montserrat"/>
              </a:rPr>
              <a:t>observations </a:t>
            </a:r>
            <a:r>
              <a:rPr lang="en" sz="1800">
                <a:latin typeface="Montserrat"/>
                <a:ea typeface="Montserrat"/>
                <a:cs typeface="Montserrat"/>
                <a:sym typeface="Montserrat"/>
              </a:rPr>
              <a:t>to compute a resultant </a:t>
            </a:r>
            <a:r>
              <a:rPr b="1" lang="en" sz="1800">
                <a:latin typeface="Montserrat"/>
                <a:ea typeface="Montserrat"/>
                <a:cs typeface="Montserrat"/>
                <a:sym typeface="Montserrat"/>
              </a:rPr>
              <a:t>posterior </a:t>
            </a:r>
            <a:r>
              <a:rPr lang="en" sz="1800">
                <a:latin typeface="Montserrat"/>
                <a:ea typeface="Montserrat"/>
                <a:cs typeface="Montserrat"/>
                <a:sym typeface="Montserrat"/>
              </a:rPr>
              <a:t>distribution over hidden states given the new observations. This posterior then can update the prior for the next step.</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rPr b="1" lang="en" sz="1800">
                <a:latin typeface="Montserrat"/>
                <a:ea typeface="Montserrat"/>
                <a:cs typeface="Montserrat"/>
                <a:sym typeface="Montserrat"/>
              </a:rPr>
              <a:t>Uncertainty</a:t>
            </a:r>
            <a:r>
              <a:rPr lang="en" sz="1800">
                <a:latin typeface="Montserrat"/>
                <a:ea typeface="Montserrat"/>
                <a:cs typeface="Montserrat"/>
                <a:sym typeface="Montserrat"/>
              </a:rPr>
              <a:t> </a:t>
            </a:r>
            <a:r>
              <a:rPr b="1" lang="en" sz="1800">
                <a:latin typeface="Montserrat"/>
                <a:ea typeface="Montserrat"/>
                <a:cs typeface="Montserrat"/>
                <a:sym typeface="Montserrat"/>
              </a:rPr>
              <a:t>and biases: </a:t>
            </a:r>
            <a:r>
              <a:rPr lang="en" sz="1800">
                <a:latin typeface="Montserrat"/>
                <a:ea typeface="Montserrat"/>
                <a:cs typeface="Montserrat"/>
                <a:sym typeface="Montserrat"/>
              </a:rPr>
              <a:t>weak likelihoods can diminish impact of new evidence, strong likelihoods can overweight new evidence</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b="1"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p:txBody>
      </p:sp>
      <p:sp>
        <p:nvSpPr>
          <p:cNvPr id="331" name="Google Shape;331;p45"/>
          <p:cNvSpPr txBox="1"/>
          <p:nvPr>
            <p:ph idx="1" type="subTitle"/>
          </p:nvPr>
        </p:nvSpPr>
        <p:spPr>
          <a:xfrm>
            <a:off x="4233250" y="486062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pic>
        <p:nvPicPr>
          <p:cNvPr id="332" name="Google Shape;332;p45"/>
          <p:cNvPicPr preferRelativeResize="0"/>
          <p:nvPr/>
        </p:nvPicPr>
        <p:blipFill>
          <a:blip r:embed="rId3">
            <a:alphaModFix/>
          </a:blip>
          <a:stretch>
            <a:fillRect/>
          </a:stretch>
        </p:blipFill>
        <p:spPr>
          <a:xfrm>
            <a:off x="190026" y="1315188"/>
            <a:ext cx="4680575" cy="2257919"/>
          </a:xfrm>
          <a:prstGeom prst="rect">
            <a:avLst/>
          </a:prstGeom>
          <a:noFill/>
          <a:ln>
            <a:noFill/>
          </a:ln>
        </p:spPr>
      </p:pic>
      <p:sp>
        <p:nvSpPr>
          <p:cNvPr id="333" name="Google Shape;333;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4" name="Google Shape;334;p45"/>
          <p:cNvSpPr txBox="1"/>
          <p:nvPr/>
        </p:nvSpPr>
        <p:spPr>
          <a:xfrm>
            <a:off x="108175" y="3629650"/>
            <a:ext cx="4580400" cy="1293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800" u="sng">
                <a:solidFill>
                  <a:schemeClr val="dk2"/>
                </a:solidFill>
                <a:latin typeface="Montserrat"/>
                <a:ea typeface="Montserrat"/>
                <a:cs typeface="Montserrat"/>
                <a:sym typeface="Montserrat"/>
              </a:rPr>
              <a:t>Biological/metabolic constraints:</a:t>
            </a:r>
            <a:endParaRPr b="1" sz="1800" u="sng">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chemeClr val="dk2"/>
                </a:solidFill>
                <a:latin typeface="Montserrat"/>
                <a:ea typeface="Montserrat"/>
                <a:cs typeface="Montserrat"/>
                <a:sym typeface="Montserrat"/>
              </a:rPr>
              <a:t>Approximate inference is needed to overcome the intractability of exact inference in most biologically plausible scenarios</a:t>
            </a:r>
            <a:endParaRPr sz="1800">
              <a:solidFill>
                <a:schemeClr val="dk2"/>
              </a:solidFill>
              <a:latin typeface="Montserrat"/>
              <a:ea typeface="Montserrat"/>
              <a:cs typeface="Montserrat"/>
              <a:sym typeface="Montserrat"/>
            </a:endParaRPr>
          </a:p>
        </p:txBody>
      </p:sp>
      <p:pic>
        <p:nvPicPr>
          <p:cNvPr id="335" name="Google Shape;335;p45"/>
          <p:cNvPicPr preferRelativeResize="0"/>
          <p:nvPr/>
        </p:nvPicPr>
        <p:blipFill>
          <a:blip r:embed="rId4">
            <a:alphaModFix/>
          </a:blip>
          <a:stretch>
            <a:fillRect/>
          </a:stretch>
        </p:blipFill>
        <p:spPr>
          <a:xfrm>
            <a:off x="190034" y="572734"/>
            <a:ext cx="4680576" cy="7010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6"/>
          <p:cNvPicPr preferRelativeResize="0"/>
          <p:nvPr/>
        </p:nvPicPr>
        <p:blipFill>
          <a:blip r:embed="rId3">
            <a:alphaModFix/>
          </a:blip>
          <a:stretch>
            <a:fillRect/>
          </a:stretch>
        </p:blipFill>
        <p:spPr>
          <a:xfrm>
            <a:off x="3101750" y="1306675"/>
            <a:ext cx="6042249" cy="3793176"/>
          </a:xfrm>
          <a:prstGeom prst="rect">
            <a:avLst/>
          </a:prstGeom>
          <a:noFill/>
          <a:ln>
            <a:noFill/>
          </a:ln>
        </p:spPr>
      </p:pic>
      <p:sp>
        <p:nvSpPr>
          <p:cNvPr id="341" name="Google Shape;341;p46"/>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342" name="Google Shape;342;p46"/>
          <p:cNvSpPr txBox="1"/>
          <p:nvPr/>
        </p:nvSpPr>
        <p:spPr>
          <a:xfrm>
            <a:off x="0" y="320200"/>
            <a:ext cx="3632400" cy="4587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700" u="sng">
                <a:solidFill>
                  <a:schemeClr val="dk2"/>
                </a:solidFill>
                <a:latin typeface="Montserrat"/>
                <a:ea typeface="Montserrat"/>
                <a:cs typeface="Montserrat"/>
                <a:sym typeface="Montserrat"/>
              </a:rPr>
              <a:t>“F”</a:t>
            </a:r>
            <a:r>
              <a:rPr lang="en" sz="1700" u="sng">
                <a:solidFill>
                  <a:schemeClr val="dk2"/>
                </a:solidFill>
                <a:latin typeface="Montserrat"/>
                <a:ea typeface="Montserrat"/>
                <a:cs typeface="Montserrat"/>
                <a:sym typeface="Montserrat"/>
              </a:rPr>
              <a:t>: Variational free energy</a:t>
            </a:r>
            <a:endParaRPr sz="1700" u="sng">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7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700">
                <a:solidFill>
                  <a:schemeClr val="dk2"/>
                </a:solidFill>
                <a:latin typeface="Montserrat"/>
                <a:ea typeface="Montserrat"/>
                <a:cs typeface="Montserrat"/>
                <a:sym typeface="Montserrat"/>
              </a:rPr>
              <a:t>- recall that agent’s are self-evidencing: they </a:t>
            </a:r>
            <a:r>
              <a:rPr i="1" lang="en" sz="1700">
                <a:solidFill>
                  <a:schemeClr val="dk2"/>
                </a:solidFill>
                <a:latin typeface="Montserrat"/>
                <a:ea typeface="Montserrat"/>
                <a:cs typeface="Montserrat"/>
                <a:sym typeface="Montserrat"/>
              </a:rPr>
              <a:t>seek evidence for their generative model</a:t>
            </a:r>
            <a:endParaRPr i="1" sz="17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7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700">
                <a:solidFill>
                  <a:schemeClr val="dk2"/>
                </a:solidFill>
                <a:latin typeface="Montserrat"/>
                <a:ea typeface="Montserrat"/>
                <a:cs typeface="Montserrat"/>
                <a:sym typeface="Montserrat"/>
              </a:rPr>
              <a:t>- they seek to minimize surprise, -lnP(o) (negative </a:t>
            </a:r>
            <a:endParaRPr sz="17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700">
                <a:solidFill>
                  <a:schemeClr val="dk2"/>
                </a:solidFill>
                <a:latin typeface="Montserrat"/>
                <a:ea typeface="Montserrat"/>
                <a:cs typeface="Montserrat"/>
                <a:sym typeface="Montserrat"/>
              </a:rPr>
              <a:t>log model evidence), but </a:t>
            </a:r>
            <a:endParaRPr sz="17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700">
                <a:solidFill>
                  <a:schemeClr val="dk2"/>
                </a:solidFill>
                <a:latin typeface="Montserrat"/>
                <a:ea typeface="Montserrat"/>
                <a:cs typeface="Montserrat"/>
                <a:sym typeface="Montserrat"/>
              </a:rPr>
              <a:t>this is often intractable (e.g., high number of states to be marginalized out; intractable integrals in continuous cases)</a:t>
            </a:r>
            <a:endParaRPr sz="17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7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700">
                <a:solidFill>
                  <a:schemeClr val="dk2"/>
                </a:solidFill>
                <a:latin typeface="Montserrat"/>
                <a:ea typeface="Montserrat"/>
                <a:cs typeface="Montserrat"/>
                <a:sym typeface="Montserrat"/>
              </a:rPr>
              <a:t>- Instead, free energy – an upper bound on surprisal – is minimized </a:t>
            </a:r>
            <a:endParaRPr sz="1700">
              <a:solidFill>
                <a:schemeClr val="dk2"/>
              </a:solidFill>
              <a:latin typeface="Montserrat"/>
              <a:ea typeface="Montserrat"/>
              <a:cs typeface="Montserrat"/>
              <a:sym typeface="Montserrat"/>
            </a:endParaRPr>
          </a:p>
        </p:txBody>
      </p:sp>
      <p:sp>
        <p:nvSpPr>
          <p:cNvPr id="343" name="Google Shape;343;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4" name="Google Shape;344;p46"/>
          <p:cNvPicPr preferRelativeResize="0"/>
          <p:nvPr/>
        </p:nvPicPr>
        <p:blipFill>
          <a:blip r:embed="rId4">
            <a:alphaModFix/>
          </a:blip>
          <a:stretch>
            <a:fillRect/>
          </a:stretch>
        </p:blipFill>
        <p:spPr>
          <a:xfrm>
            <a:off x="3853475" y="541342"/>
            <a:ext cx="4618975" cy="765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7"/>
          <p:cNvPicPr preferRelativeResize="0"/>
          <p:nvPr/>
        </p:nvPicPr>
        <p:blipFill>
          <a:blip r:embed="rId3">
            <a:alphaModFix/>
          </a:blip>
          <a:stretch>
            <a:fillRect/>
          </a:stretch>
        </p:blipFill>
        <p:spPr>
          <a:xfrm>
            <a:off x="3076475" y="1290800"/>
            <a:ext cx="6067526" cy="3809051"/>
          </a:xfrm>
          <a:prstGeom prst="rect">
            <a:avLst/>
          </a:prstGeom>
          <a:noFill/>
          <a:ln>
            <a:noFill/>
          </a:ln>
        </p:spPr>
      </p:pic>
      <p:sp>
        <p:nvSpPr>
          <p:cNvPr id="350" name="Google Shape;350;p47"/>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351" name="Google Shape;351;p47"/>
          <p:cNvSpPr txBox="1"/>
          <p:nvPr/>
        </p:nvSpPr>
        <p:spPr>
          <a:xfrm>
            <a:off x="-51500" y="381225"/>
            <a:ext cx="3632400" cy="483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800" u="sng">
                <a:solidFill>
                  <a:schemeClr val="dk2"/>
                </a:solidFill>
                <a:latin typeface="Montserrat"/>
                <a:ea typeface="Montserrat"/>
                <a:cs typeface="Montserrat"/>
                <a:sym typeface="Montserrat"/>
              </a:rPr>
              <a:t>“F”</a:t>
            </a:r>
            <a:r>
              <a:rPr lang="en" sz="1800" u="sng">
                <a:solidFill>
                  <a:schemeClr val="dk2"/>
                </a:solidFill>
                <a:latin typeface="Montserrat"/>
                <a:ea typeface="Montserrat"/>
                <a:cs typeface="Montserrat"/>
                <a:sym typeface="Montserrat"/>
              </a:rPr>
              <a:t>: Variational free energy</a:t>
            </a:r>
            <a:endParaRPr sz="1800" u="sng">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800">
                <a:solidFill>
                  <a:schemeClr val="dk2"/>
                </a:solidFill>
                <a:latin typeface="Montserrat"/>
                <a:ea typeface="Montserrat"/>
                <a:cs typeface="Montserrat"/>
                <a:sym typeface="Montserrat"/>
              </a:rPr>
              <a:t>- a functional of Q (agent’s approximate beliefs) and observations (from the environment)</a:t>
            </a:r>
            <a:endParaRPr sz="18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800">
                <a:solidFill>
                  <a:schemeClr val="dk2"/>
                </a:solidFill>
                <a:latin typeface="Montserrat"/>
                <a:ea typeface="Montserrat"/>
                <a:cs typeface="Montserrat"/>
                <a:sym typeface="Montserrat"/>
              </a:rPr>
              <a:t>- </a:t>
            </a:r>
            <a:r>
              <a:rPr b="1" lang="en" sz="1800" u="sng">
                <a:solidFill>
                  <a:schemeClr val="dk2"/>
                </a:solidFill>
                <a:latin typeface="Montserrat"/>
                <a:ea typeface="Montserrat"/>
                <a:cs typeface="Montserrat"/>
                <a:sym typeface="Montserrat"/>
              </a:rPr>
              <a:t>Divergence:</a:t>
            </a:r>
            <a:r>
              <a:rPr lang="en" sz="1800">
                <a:solidFill>
                  <a:schemeClr val="dk2"/>
                </a:solidFill>
                <a:latin typeface="Montserrat"/>
                <a:ea typeface="Montserrat"/>
                <a:cs typeface="Montserrat"/>
                <a:sym typeface="Montserrat"/>
              </a:rPr>
              <a:t> </a:t>
            </a:r>
            <a:endParaRPr sz="18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800">
                <a:solidFill>
                  <a:schemeClr val="dk2"/>
                </a:solidFill>
                <a:latin typeface="Montserrat"/>
                <a:ea typeface="Montserrat"/>
                <a:cs typeface="Montserrat"/>
                <a:sym typeface="Montserrat"/>
              </a:rPr>
              <a:t>Kullback-Leibler divergence between the inferred (approximate) distribution over states, and the model’s posterior distribution over states</a:t>
            </a:r>
            <a:endParaRPr sz="18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800">
                <a:solidFill>
                  <a:schemeClr val="dk2"/>
                </a:solidFill>
                <a:latin typeface="Montserrat"/>
                <a:ea typeface="Montserrat"/>
                <a:cs typeface="Montserrat"/>
                <a:sym typeface="Montserrat"/>
              </a:rPr>
              <a:t>-  </a:t>
            </a:r>
            <a:r>
              <a:rPr b="1" lang="en" sz="1800" u="sng">
                <a:solidFill>
                  <a:schemeClr val="dk2"/>
                </a:solidFill>
                <a:latin typeface="Montserrat"/>
                <a:ea typeface="Montserrat"/>
                <a:cs typeface="Montserrat"/>
                <a:sym typeface="Montserrat"/>
              </a:rPr>
              <a:t>Evidence:</a:t>
            </a:r>
            <a:endParaRPr b="1" sz="1800" u="sng">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800">
                <a:solidFill>
                  <a:schemeClr val="dk2"/>
                </a:solidFill>
                <a:latin typeface="Montserrat"/>
                <a:ea typeface="Montserrat"/>
                <a:cs typeface="Montserrat"/>
                <a:sym typeface="Montserrat"/>
              </a:rPr>
              <a:t>Incoming observations</a:t>
            </a:r>
            <a:endParaRPr sz="18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600">
                <a:solidFill>
                  <a:schemeClr val="dk2"/>
                </a:solidFill>
                <a:latin typeface="Montserrat"/>
                <a:ea typeface="Montserrat"/>
                <a:cs typeface="Montserrat"/>
                <a:sym typeface="Montserrat"/>
              </a:rPr>
              <a:t>( “ln” for easing mathematical</a:t>
            </a:r>
            <a:endParaRPr sz="16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600">
                <a:solidFill>
                  <a:schemeClr val="dk2"/>
                </a:solidFill>
                <a:latin typeface="Montserrat"/>
                <a:ea typeface="Montserrat"/>
                <a:cs typeface="Montserrat"/>
                <a:sym typeface="Montserrat"/>
              </a:rPr>
              <a:t>operations involved)</a:t>
            </a:r>
            <a:endParaRPr sz="1600">
              <a:solidFill>
                <a:schemeClr val="dk2"/>
              </a:solidFill>
              <a:latin typeface="Montserrat"/>
              <a:ea typeface="Montserrat"/>
              <a:cs typeface="Montserrat"/>
              <a:sym typeface="Montserrat"/>
            </a:endParaRPr>
          </a:p>
        </p:txBody>
      </p:sp>
      <p:sp>
        <p:nvSpPr>
          <p:cNvPr id="352" name="Google Shape;352;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3" name="Google Shape;353;p47"/>
          <p:cNvPicPr preferRelativeResize="0"/>
          <p:nvPr/>
        </p:nvPicPr>
        <p:blipFill>
          <a:blip r:embed="rId4">
            <a:alphaModFix/>
          </a:blip>
          <a:stretch>
            <a:fillRect/>
          </a:stretch>
        </p:blipFill>
        <p:spPr>
          <a:xfrm>
            <a:off x="3992800" y="468517"/>
            <a:ext cx="4618975" cy="765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8"/>
          <p:cNvPicPr preferRelativeResize="0"/>
          <p:nvPr/>
        </p:nvPicPr>
        <p:blipFill>
          <a:blip r:embed="rId3">
            <a:alphaModFix/>
          </a:blip>
          <a:stretch>
            <a:fillRect/>
          </a:stretch>
        </p:blipFill>
        <p:spPr>
          <a:xfrm>
            <a:off x="3379000" y="2864827"/>
            <a:ext cx="5765001" cy="2278675"/>
          </a:xfrm>
          <a:prstGeom prst="rect">
            <a:avLst/>
          </a:prstGeom>
          <a:noFill/>
          <a:ln>
            <a:noFill/>
          </a:ln>
        </p:spPr>
      </p:pic>
      <p:sp>
        <p:nvSpPr>
          <p:cNvPr id="359" name="Google Shape;359;p48"/>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360" name="Google Shape;36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1" name="Google Shape;361;p48"/>
          <p:cNvPicPr preferRelativeResize="0"/>
          <p:nvPr/>
        </p:nvPicPr>
        <p:blipFill>
          <a:blip r:embed="rId4">
            <a:alphaModFix/>
          </a:blip>
          <a:stretch>
            <a:fillRect/>
          </a:stretch>
        </p:blipFill>
        <p:spPr>
          <a:xfrm>
            <a:off x="4635563" y="1109025"/>
            <a:ext cx="4328026" cy="1730150"/>
          </a:xfrm>
          <a:prstGeom prst="rect">
            <a:avLst/>
          </a:prstGeom>
          <a:noFill/>
          <a:ln>
            <a:noFill/>
          </a:ln>
        </p:spPr>
      </p:pic>
      <p:pic>
        <p:nvPicPr>
          <p:cNvPr id="362" name="Google Shape;362;p48"/>
          <p:cNvPicPr preferRelativeResize="0"/>
          <p:nvPr/>
        </p:nvPicPr>
        <p:blipFill>
          <a:blip r:embed="rId5">
            <a:alphaModFix/>
          </a:blip>
          <a:stretch>
            <a:fillRect/>
          </a:stretch>
        </p:blipFill>
        <p:spPr>
          <a:xfrm>
            <a:off x="65752" y="3645974"/>
            <a:ext cx="3104325" cy="1497526"/>
          </a:xfrm>
          <a:prstGeom prst="rect">
            <a:avLst/>
          </a:prstGeom>
          <a:noFill/>
          <a:ln>
            <a:noFill/>
          </a:ln>
        </p:spPr>
      </p:pic>
      <p:sp>
        <p:nvSpPr>
          <p:cNvPr id="363" name="Google Shape;363;p48"/>
          <p:cNvSpPr txBox="1"/>
          <p:nvPr/>
        </p:nvSpPr>
        <p:spPr>
          <a:xfrm>
            <a:off x="-84875" y="180850"/>
            <a:ext cx="51390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Montserrat"/>
                <a:ea typeface="Montserrat"/>
                <a:cs typeface="Montserrat"/>
                <a:sym typeface="Montserrat"/>
              </a:rPr>
              <a:t>With Bayes’ theorem, we can relate various variables (</a:t>
            </a:r>
            <a:r>
              <a:rPr lang="en" sz="1700">
                <a:solidFill>
                  <a:schemeClr val="dk2"/>
                </a:solidFill>
                <a:latin typeface="Montserrat"/>
                <a:ea typeface="Montserrat"/>
                <a:cs typeface="Montserrat"/>
                <a:sym typeface="Montserrat"/>
              </a:rPr>
              <a:t>states, observations, actions), as </a:t>
            </a:r>
            <a:r>
              <a:rPr lang="en" sz="1700">
                <a:solidFill>
                  <a:schemeClr val="dk2"/>
                </a:solidFill>
                <a:latin typeface="Montserrat"/>
                <a:ea typeface="Montserrat"/>
                <a:cs typeface="Montserrat"/>
                <a:sym typeface="Montserrat"/>
              </a:rPr>
              <a:t> probability distributions (agent beliefs)..</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dk2"/>
                </a:solidFill>
                <a:latin typeface="Montserrat"/>
                <a:ea typeface="Montserrat"/>
                <a:cs typeface="Montserrat"/>
                <a:sym typeface="Montserrat"/>
              </a:rPr>
              <a:t>“Variational free energy”</a:t>
            </a:r>
            <a:r>
              <a:rPr lang="en" sz="1700">
                <a:solidFill>
                  <a:schemeClr val="dk2"/>
                </a:solidFill>
                <a:latin typeface="Montserrat"/>
                <a:ea typeface="Montserrat"/>
                <a:cs typeface="Montserrat"/>
                <a:sym typeface="Montserrat"/>
              </a:rPr>
              <a:t> (VFE), and </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planning variant </a:t>
            </a:r>
            <a:r>
              <a:rPr lang="en" sz="1700" u="sng">
                <a:solidFill>
                  <a:schemeClr val="dk2"/>
                </a:solidFill>
                <a:latin typeface="Montserrat"/>
                <a:ea typeface="Montserrat"/>
                <a:cs typeface="Montserrat"/>
                <a:sym typeface="Montserrat"/>
              </a:rPr>
              <a:t>“expected free energy”</a:t>
            </a:r>
            <a:r>
              <a:rPr lang="en" sz="1700">
                <a:solidFill>
                  <a:schemeClr val="dk2"/>
                </a:solidFill>
                <a:latin typeface="Montserrat"/>
                <a:ea typeface="Montserrat"/>
                <a:cs typeface="Montserrat"/>
                <a:sym typeface="Montserrat"/>
              </a:rPr>
              <a:t> (EFE), inherit from statistical physics, capturing distributional divergences and dissipation – </a:t>
            </a:r>
            <a:r>
              <a:rPr b="1" lang="en" sz="1700">
                <a:solidFill>
                  <a:schemeClr val="dk2"/>
                </a:solidFill>
                <a:latin typeface="Montserrat"/>
                <a:ea typeface="Montserrat"/>
                <a:cs typeface="Montserrat"/>
                <a:sym typeface="Montserrat"/>
              </a:rPr>
              <a:t>in Active Inference, this is applied to the </a:t>
            </a:r>
            <a:r>
              <a:rPr b="1" i="1" lang="en" sz="1700">
                <a:solidFill>
                  <a:schemeClr val="dk2"/>
                </a:solidFill>
                <a:latin typeface="Montserrat"/>
                <a:ea typeface="Montserrat"/>
                <a:cs typeface="Montserrat"/>
                <a:sym typeface="Montserrat"/>
              </a:rPr>
              <a:t>belief states of agents</a:t>
            </a:r>
            <a:r>
              <a:rPr lang="en" sz="1700">
                <a:solidFill>
                  <a:schemeClr val="dk2"/>
                </a:solidFill>
                <a:latin typeface="Montserrat"/>
                <a:ea typeface="Montserrat"/>
                <a:cs typeface="Montserrat"/>
                <a:sym typeface="Montserrat"/>
              </a:rPr>
              <a:t>. </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VFE has been used more generally </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in ML and study of open, </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nonequilibrium steady state systems,</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e.g., neuronal dynamics</a:t>
            </a:r>
            <a:r>
              <a:rPr lang="en" sz="1700">
                <a:solidFill>
                  <a:schemeClr val="dk2"/>
                </a:solidFill>
                <a:latin typeface="Montserrat"/>
                <a:ea typeface="Montserrat"/>
                <a:cs typeface="Montserrat"/>
                <a:sym typeface="Montserrat"/>
              </a:rPr>
              <a:t>.</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2"/>
              </a:solidFill>
              <a:latin typeface="Montserrat"/>
              <a:ea typeface="Montserrat"/>
              <a:cs typeface="Montserrat"/>
              <a:sym typeface="Montserrat"/>
            </a:endParaRPr>
          </a:p>
        </p:txBody>
      </p:sp>
      <p:sp>
        <p:nvSpPr>
          <p:cNvPr id="364" name="Google Shape;364;p48"/>
          <p:cNvSpPr txBox="1"/>
          <p:nvPr>
            <p:ph type="ctrTitle"/>
          </p:nvPr>
        </p:nvSpPr>
        <p:spPr>
          <a:xfrm>
            <a:off x="1023950" y="-88800"/>
            <a:ext cx="71835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80">
                <a:latin typeface="Montserrat"/>
                <a:ea typeface="Montserrat"/>
                <a:cs typeface="Montserrat"/>
                <a:sym typeface="Montserrat"/>
              </a:rPr>
              <a:t>Active Inference and the FEP, in brief</a:t>
            </a:r>
            <a:endParaRPr sz="2580">
              <a:latin typeface="Montserrat"/>
              <a:ea typeface="Montserrat"/>
              <a:cs typeface="Montserrat"/>
              <a:sym typeface="Montserrat"/>
            </a:endParaRPr>
          </a:p>
        </p:txBody>
      </p:sp>
      <p:sp>
        <p:nvSpPr>
          <p:cNvPr id="365" name="Google Shape;365;p48"/>
          <p:cNvSpPr txBox="1"/>
          <p:nvPr/>
        </p:nvSpPr>
        <p:spPr>
          <a:xfrm>
            <a:off x="2929650" y="4755025"/>
            <a:ext cx="328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(Friston et. al, 2022)</a:t>
            </a:r>
            <a:endParaRPr sz="1600">
              <a:solidFill>
                <a:schemeClr val="dk2"/>
              </a:solidFill>
              <a:latin typeface="Montserrat"/>
              <a:ea typeface="Montserrat"/>
              <a:cs typeface="Montserrat"/>
              <a:sym typeface="Montserrat"/>
            </a:endParaRPr>
          </a:p>
        </p:txBody>
      </p:sp>
      <p:pic>
        <p:nvPicPr>
          <p:cNvPr id="366" name="Google Shape;366;p48"/>
          <p:cNvPicPr preferRelativeResize="0"/>
          <p:nvPr/>
        </p:nvPicPr>
        <p:blipFill>
          <a:blip r:embed="rId6">
            <a:alphaModFix/>
          </a:blip>
          <a:stretch>
            <a:fillRect/>
          </a:stretch>
        </p:blipFill>
        <p:spPr>
          <a:xfrm>
            <a:off x="5987877" y="417800"/>
            <a:ext cx="1941407" cy="631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9"/>
          <p:cNvPicPr preferRelativeResize="0"/>
          <p:nvPr/>
        </p:nvPicPr>
        <p:blipFill>
          <a:blip r:embed="rId3">
            <a:alphaModFix/>
          </a:blip>
          <a:stretch>
            <a:fillRect/>
          </a:stretch>
        </p:blipFill>
        <p:spPr>
          <a:xfrm>
            <a:off x="3379000" y="2864827"/>
            <a:ext cx="5765001" cy="2278675"/>
          </a:xfrm>
          <a:prstGeom prst="rect">
            <a:avLst/>
          </a:prstGeom>
          <a:noFill/>
          <a:ln>
            <a:noFill/>
          </a:ln>
        </p:spPr>
      </p:pic>
      <p:sp>
        <p:nvSpPr>
          <p:cNvPr id="372" name="Google Shape;372;p49"/>
          <p:cNvSpPr txBox="1"/>
          <p:nvPr>
            <p:ph type="ctrTitle"/>
          </p:nvPr>
        </p:nvSpPr>
        <p:spPr>
          <a:xfrm>
            <a:off x="1023950" y="-88800"/>
            <a:ext cx="7183500" cy="54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80">
                <a:latin typeface="Montserrat"/>
                <a:ea typeface="Montserrat"/>
                <a:cs typeface="Montserrat"/>
                <a:sym typeface="Montserrat"/>
              </a:rPr>
              <a:t>Active Inference and the FEP, in brief</a:t>
            </a:r>
            <a:endParaRPr sz="2580">
              <a:latin typeface="Montserrat"/>
              <a:ea typeface="Montserrat"/>
              <a:cs typeface="Montserrat"/>
              <a:sym typeface="Montserrat"/>
            </a:endParaRPr>
          </a:p>
        </p:txBody>
      </p:sp>
      <p:sp>
        <p:nvSpPr>
          <p:cNvPr id="373" name="Google Shape;373;p49"/>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374" name="Google Shape;37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49"/>
          <p:cNvPicPr preferRelativeResize="0"/>
          <p:nvPr/>
        </p:nvPicPr>
        <p:blipFill>
          <a:blip r:embed="rId4">
            <a:alphaModFix/>
          </a:blip>
          <a:stretch>
            <a:fillRect/>
          </a:stretch>
        </p:blipFill>
        <p:spPr>
          <a:xfrm>
            <a:off x="4572000" y="1083475"/>
            <a:ext cx="4328026" cy="1730150"/>
          </a:xfrm>
          <a:prstGeom prst="rect">
            <a:avLst/>
          </a:prstGeom>
          <a:noFill/>
          <a:ln>
            <a:noFill/>
          </a:ln>
        </p:spPr>
      </p:pic>
      <p:sp>
        <p:nvSpPr>
          <p:cNvPr id="376" name="Google Shape;376;p49"/>
          <p:cNvSpPr txBox="1"/>
          <p:nvPr/>
        </p:nvSpPr>
        <p:spPr>
          <a:xfrm>
            <a:off x="0" y="195800"/>
            <a:ext cx="47232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Montserrat"/>
                <a:ea typeface="Montserrat"/>
                <a:cs typeface="Montserrat"/>
                <a:sym typeface="Montserrat"/>
              </a:rPr>
              <a:t>Agents continuously minimize VFE via perception/action in real-time, minimizing the divergence between their prior beliefs and their new posterior beliefs given new observations. </a:t>
            </a:r>
            <a:r>
              <a:rPr i="1" lang="en" sz="1500">
                <a:solidFill>
                  <a:schemeClr val="dk2"/>
                </a:solidFill>
                <a:latin typeface="Montserrat"/>
                <a:ea typeface="Montserrat"/>
                <a:cs typeface="Montserrat"/>
                <a:sym typeface="Montserrat"/>
              </a:rPr>
              <a:t>VFE acts as a (tractable, variational) bound on (intractable) surprisal (negative log model evidence) via exploiting Jensen’s Inequality.</a:t>
            </a:r>
            <a:endParaRPr i="1"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Expected free energy, unique to organisms capable of “planning,” is for evaluating and selecting actions (pi) based on expected info gain and pragmatic value.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EFE uniquely involves agents’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‘preferences’ (‘C’ term) (</a:t>
            </a:r>
            <a:r>
              <a:rPr i="1" lang="en" sz="1500">
                <a:solidFill>
                  <a:schemeClr val="dk2"/>
                </a:solidFill>
                <a:latin typeface="Montserrat"/>
                <a:ea typeface="Montserrat"/>
                <a:cs typeface="Montserrat"/>
                <a:sym typeface="Montserrat"/>
              </a:rPr>
              <a:t>ibid</a:t>
            </a:r>
            <a:r>
              <a:rPr lang="en" sz="1500">
                <a:solidFill>
                  <a:schemeClr val="dk2"/>
                </a:solidFill>
                <a:latin typeface="Montserrat"/>
                <a:ea typeface="Montserrat"/>
                <a:cs typeface="Montserrat"/>
                <a:sym typeface="Montserrat"/>
              </a:rPr>
              <a:t>).</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Computation is carried out via </a:t>
            </a:r>
            <a:r>
              <a:rPr b="1" lang="en" sz="1500">
                <a:solidFill>
                  <a:schemeClr val="dk2"/>
                </a:solidFill>
                <a:latin typeface="Montserrat"/>
                <a:ea typeface="Montserrat"/>
                <a:cs typeface="Montserrat"/>
                <a:sym typeface="Montserrat"/>
              </a:rPr>
              <a:t>gradient descent on free energy</a:t>
            </a:r>
            <a:r>
              <a:rPr lang="en" sz="1500">
                <a:solidFill>
                  <a:schemeClr val="dk2"/>
                </a:solidFill>
                <a:latin typeface="Montserrat"/>
                <a:ea typeface="Montserrat"/>
                <a:cs typeface="Montserrat"/>
                <a:sym typeface="Montserrat"/>
              </a:rPr>
              <a:t> as the variables/distributions are related and updated via </a:t>
            </a:r>
            <a:r>
              <a:rPr b="1" lang="en" sz="1500">
                <a:solidFill>
                  <a:schemeClr val="dk2"/>
                </a:solidFill>
                <a:latin typeface="Montserrat"/>
                <a:ea typeface="Montserrat"/>
                <a:cs typeface="Montserrat"/>
                <a:sym typeface="Montserrat"/>
              </a:rPr>
              <a:t>message passing schemes</a:t>
            </a:r>
            <a:r>
              <a:rPr lang="en" sz="1500">
                <a:solidFill>
                  <a:schemeClr val="dk2"/>
                </a:solidFill>
                <a:latin typeface="Montserrat"/>
                <a:ea typeface="Montserrat"/>
                <a:cs typeface="Montserrat"/>
                <a:sym typeface="Montserrat"/>
              </a:rPr>
              <a:t>, often visualized and scheduled on normal/Bayesian factor graphs.</a:t>
            </a:r>
            <a:endParaRPr sz="1500">
              <a:solidFill>
                <a:schemeClr val="dk2"/>
              </a:solidFill>
              <a:latin typeface="Montserrat"/>
              <a:ea typeface="Montserrat"/>
              <a:cs typeface="Montserrat"/>
              <a:sym typeface="Montserrat"/>
            </a:endParaRPr>
          </a:p>
        </p:txBody>
      </p:sp>
      <p:sp>
        <p:nvSpPr>
          <p:cNvPr id="377" name="Google Shape;377;p49"/>
          <p:cNvSpPr txBox="1"/>
          <p:nvPr/>
        </p:nvSpPr>
        <p:spPr>
          <a:xfrm>
            <a:off x="2187625" y="4712400"/>
            <a:ext cx="328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(Friston et. al, 2022)</a:t>
            </a:r>
            <a:endParaRPr sz="1600">
              <a:solidFill>
                <a:schemeClr val="dk2"/>
              </a:solidFill>
              <a:latin typeface="Montserrat"/>
              <a:ea typeface="Montserrat"/>
              <a:cs typeface="Montserrat"/>
              <a:sym typeface="Montserrat"/>
            </a:endParaRPr>
          </a:p>
        </p:txBody>
      </p:sp>
      <p:pic>
        <p:nvPicPr>
          <p:cNvPr id="378" name="Google Shape;378;p49"/>
          <p:cNvPicPr preferRelativeResize="0"/>
          <p:nvPr/>
        </p:nvPicPr>
        <p:blipFill>
          <a:blip r:embed="rId5">
            <a:alphaModFix/>
          </a:blip>
          <a:stretch>
            <a:fillRect/>
          </a:stretch>
        </p:blipFill>
        <p:spPr>
          <a:xfrm>
            <a:off x="5987877" y="417800"/>
            <a:ext cx="1941407" cy="631500"/>
          </a:xfrm>
          <a:prstGeom prst="rect">
            <a:avLst/>
          </a:prstGeom>
          <a:noFill/>
          <a:ln>
            <a:noFill/>
          </a:ln>
        </p:spPr>
      </p:pic>
      <p:pic>
        <p:nvPicPr>
          <p:cNvPr id="379" name="Google Shape;379;p49"/>
          <p:cNvPicPr preferRelativeResize="0"/>
          <p:nvPr/>
        </p:nvPicPr>
        <p:blipFill>
          <a:blip r:embed="rId6">
            <a:alphaModFix/>
          </a:blip>
          <a:stretch>
            <a:fillRect/>
          </a:stretch>
        </p:blipFill>
        <p:spPr>
          <a:xfrm>
            <a:off x="2009474" y="1869200"/>
            <a:ext cx="2190925" cy="310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0"/>
          <p:cNvPicPr preferRelativeResize="0"/>
          <p:nvPr/>
        </p:nvPicPr>
        <p:blipFill>
          <a:blip r:embed="rId3">
            <a:alphaModFix/>
          </a:blip>
          <a:stretch>
            <a:fillRect/>
          </a:stretch>
        </p:blipFill>
        <p:spPr>
          <a:xfrm>
            <a:off x="0" y="645225"/>
            <a:ext cx="5915350" cy="3503901"/>
          </a:xfrm>
          <a:prstGeom prst="rect">
            <a:avLst/>
          </a:prstGeom>
          <a:noFill/>
          <a:ln>
            <a:noFill/>
          </a:ln>
        </p:spPr>
      </p:pic>
      <p:sp>
        <p:nvSpPr>
          <p:cNvPr id="385" name="Google Shape;385;p50"/>
          <p:cNvSpPr txBox="1"/>
          <p:nvPr>
            <p:ph type="ctrTitle"/>
          </p:nvPr>
        </p:nvSpPr>
        <p:spPr>
          <a:xfrm>
            <a:off x="751650" y="48850"/>
            <a:ext cx="76407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Montserrat"/>
                <a:ea typeface="Montserrat"/>
                <a:cs typeface="Montserrat"/>
                <a:sym typeface="Montserrat"/>
              </a:rPr>
              <a:t>Anatomy of Inference</a:t>
            </a:r>
            <a:endParaRPr>
              <a:latin typeface="Montserrat"/>
              <a:ea typeface="Montserrat"/>
              <a:cs typeface="Montserrat"/>
              <a:sym typeface="Montserrat"/>
            </a:endParaRPr>
          </a:p>
        </p:txBody>
      </p:sp>
      <p:sp>
        <p:nvSpPr>
          <p:cNvPr id="386" name="Google Shape;386;p50"/>
          <p:cNvSpPr txBox="1"/>
          <p:nvPr>
            <p:ph idx="1" type="subTitle"/>
          </p:nvPr>
        </p:nvSpPr>
        <p:spPr>
          <a:xfrm>
            <a:off x="5708100" y="723650"/>
            <a:ext cx="3435900" cy="2857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Active Inference theorizes the relationships between neurobiological and computational architectures</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Model variables/parameters map to various cognitive processes</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Free energy / prediction error minimization is carried out via message passing schemes on factor graphs</a:t>
            </a:r>
            <a:endParaRPr sz="1800">
              <a:latin typeface="Montserrat"/>
              <a:ea typeface="Montserrat"/>
              <a:cs typeface="Montserrat"/>
              <a:sym typeface="Montserrat"/>
            </a:endParaRPr>
          </a:p>
        </p:txBody>
      </p:sp>
      <p:sp>
        <p:nvSpPr>
          <p:cNvPr id="387" name="Google Shape;387;p50"/>
          <p:cNvSpPr txBox="1"/>
          <p:nvPr>
            <p:ph idx="1" type="subTitle"/>
          </p:nvPr>
        </p:nvSpPr>
        <p:spPr>
          <a:xfrm>
            <a:off x="5643500" y="4500325"/>
            <a:ext cx="2980800" cy="136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t>
            </a:r>
            <a:endParaRPr sz="1400"/>
          </a:p>
        </p:txBody>
      </p:sp>
      <p:sp>
        <p:nvSpPr>
          <p:cNvPr id="388" name="Google Shape;388;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50"/>
          <p:cNvSpPr txBox="1"/>
          <p:nvPr/>
        </p:nvSpPr>
        <p:spPr>
          <a:xfrm>
            <a:off x="309125" y="3660975"/>
            <a:ext cx="6469200" cy="1957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chemeClr val="dk2"/>
                </a:solidFill>
                <a:latin typeface="Montserrat"/>
                <a:ea typeface="Montserrat"/>
                <a:cs typeface="Montserrat"/>
                <a:sym typeface="Montserrat"/>
              </a:rPr>
              <a:t>This tutorial will focus on discrete-time POMDP models, but </a:t>
            </a:r>
            <a:r>
              <a:rPr i="1" lang="en" sz="1800">
                <a:solidFill>
                  <a:schemeClr val="dk2"/>
                </a:solidFill>
                <a:latin typeface="Montserrat"/>
                <a:ea typeface="Montserrat"/>
                <a:cs typeface="Montserrat"/>
                <a:sym typeface="Montserrat"/>
              </a:rPr>
              <a:t>message passing schemes for free energy minimization can in principle be applied to any probabilistic factor graph model</a:t>
            </a:r>
            <a:endParaRPr i="1"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390" name="Google Shape;390;p50"/>
          <p:cNvSpPr txBox="1"/>
          <p:nvPr/>
        </p:nvSpPr>
        <p:spPr>
          <a:xfrm>
            <a:off x="2983100" y="3825338"/>
            <a:ext cx="328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Montserrat"/>
                <a:ea typeface="Montserrat"/>
                <a:cs typeface="Montserrat"/>
                <a:sym typeface="Montserrat"/>
              </a:rPr>
              <a:t>(Friston et. al, 2022)</a:t>
            </a:r>
            <a:endParaRPr sz="1600">
              <a:solidFill>
                <a:schemeClr val="dk2"/>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51"/>
          <p:cNvPicPr preferRelativeResize="0"/>
          <p:nvPr/>
        </p:nvPicPr>
        <p:blipFill>
          <a:blip r:embed="rId3">
            <a:alphaModFix/>
          </a:blip>
          <a:stretch>
            <a:fillRect/>
          </a:stretch>
        </p:blipFill>
        <p:spPr>
          <a:xfrm>
            <a:off x="3005725" y="198425"/>
            <a:ext cx="6138274" cy="3359550"/>
          </a:xfrm>
          <a:prstGeom prst="rect">
            <a:avLst/>
          </a:prstGeom>
          <a:noFill/>
          <a:ln>
            <a:noFill/>
          </a:ln>
        </p:spPr>
      </p:pic>
      <p:sp>
        <p:nvSpPr>
          <p:cNvPr id="396" name="Google Shape;396;p51"/>
          <p:cNvSpPr txBox="1"/>
          <p:nvPr>
            <p:ph type="ctrTitle"/>
          </p:nvPr>
        </p:nvSpPr>
        <p:spPr>
          <a:xfrm>
            <a:off x="163950" y="0"/>
            <a:ext cx="8816100" cy="50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180">
                <a:latin typeface="Montserrat"/>
                <a:ea typeface="Montserrat"/>
                <a:cs typeface="Montserrat"/>
                <a:sym typeface="Montserrat"/>
              </a:rPr>
              <a:t>Modeling </a:t>
            </a:r>
            <a:r>
              <a:rPr lang="en" sz="2180">
                <a:latin typeface="Montserrat"/>
                <a:ea typeface="Montserrat"/>
                <a:cs typeface="Montserrat"/>
                <a:sym typeface="Montserrat"/>
              </a:rPr>
              <a:t>Inference: Variables in an Active Inference POMDP</a:t>
            </a:r>
            <a:endParaRPr sz="2180">
              <a:latin typeface="Montserrat"/>
              <a:ea typeface="Montserrat"/>
              <a:cs typeface="Montserrat"/>
              <a:sym typeface="Montserrat"/>
            </a:endParaRPr>
          </a:p>
        </p:txBody>
      </p:sp>
      <p:sp>
        <p:nvSpPr>
          <p:cNvPr id="397" name="Google Shape;397;p51"/>
          <p:cNvSpPr txBox="1"/>
          <p:nvPr>
            <p:ph idx="1" type="subTitle"/>
          </p:nvPr>
        </p:nvSpPr>
        <p:spPr>
          <a:xfrm>
            <a:off x="0" y="536263"/>
            <a:ext cx="3558600" cy="2857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700">
                <a:latin typeface="Montserrat"/>
                <a:ea typeface="Montserrat"/>
                <a:cs typeface="Montserrat"/>
                <a:sym typeface="Montserrat"/>
              </a:rPr>
              <a:t>POMDP (partially-observable Markov decision-making processes) </a:t>
            </a:r>
            <a:r>
              <a:rPr lang="en" sz="1700">
                <a:latin typeface="Montserrat"/>
                <a:ea typeface="Montserrat"/>
                <a:cs typeface="Montserrat"/>
                <a:sym typeface="Montserrat"/>
              </a:rPr>
              <a:t>are the exemplar discrete-time models used in Active Inference, which entails the following key variables and characteristics:</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 </a:t>
            </a:r>
            <a:r>
              <a:rPr lang="en" sz="1700">
                <a:latin typeface="Montserrat"/>
                <a:ea typeface="Montserrat"/>
                <a:cs typeface="Montserrat"/>
                <a:sym typeface="Montserrat"/>
              </a:rPr>
              <a:t>As before:</a:t>
            </a:r>
            <a:endParaRPr sz="1700">
              <a:latin typeface="Montserrat"/>
              <a:ea typeface="Montserrat"/>
              <a:cs typeface="Montserrat"/>
              <a:sym typeface="Montserrat"/>
            </a:endParaRPr>
          </a:p>
          <a:p>
            <a:pPr indent="-336550" lvl="1" marL="9144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observations - “o”</a:t>
            </a:r>
            <a:endParaRPr sz="1700">
              <a:latin typeface="Montserrat"/>
              <a:ea typeface="Montserrat"/>
              <a:cs typeface="Montserrat"/>
              <a:sym typeface="Montserrat"/>
            </a:endParaRPr>
          </a:p>
          <a:p>
            <a:pPr indent="-336550" lvl="1" marL="9144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states - “s”</a:t>
            </a:r>
            <a:endParaRPr sz="1700">
              <a:latin typeface="Montserrat"/>
              <a:ea typeface="Montserrat"/>
              <a:cs typeface="Montserrat"/>
              <a:sym typeface="Montserrat"/>
            </a:endParaRPr>
          </a:p>
          <a:p>
            <a:pPr indent="-336550" lvl="1" marL="9144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priors - “D”</a:t>
            </a:r>
            <a:endParaRPr sz="1700">
              <a:latin typeface="Montserrat"/>
              <a:ea typeface="Montserrat"/>
              <a:cs typeface="Montserrat"/>
              <a:sym typeface="Montserrat"/>
            </a:endParaRPr>
          </a:p>
          <a:p>
            <a:pPr indent="-336550" lvl="1" marL="9144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likelihoods - “A”</a:t>
            </a:r>
            <a:endParaRPr sz="1700">
              <a:latin typeface="Montserrat"/>
              <a:ea typeface="Montserrat"/>
              <a:cs typeface="Montserrat"/>
              <a:sym typeface="Montserrat"/>
            </a:endParaRPr>
          </a:p>
        </p:txBody>
      </p:sp>
      <p:sp>
        <p:nvSpPr>
          <p:cNvPr id="398" name="Google Shape;398;p51"/>
          <p:cNvSpPr txBox="1"/>
          <p:nvPr>
            <p:ph idx="1" type="subTitle"/>
          </p:nvPr>
        </p:nvSpPr>
        <p:spPr>
          <a:xfrm>
            <a:off x="5643500" y="4500325"/>
            <a:ext cx="2980800" cy="136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t>
            </a:r>
            <a:endParaRPr sz="1400"/>
          </a:p>
        </p:txBody>
      </p:sp>
      <p:sp>
        <p:nvSpPr>
          <p:cNvPr id="399" name="Google Shape;39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51"/>
          <p:cNvSpPr txBox="1"/>
          <p:nvPr/>
        </p:nvSpPr>
        <p:spPr>
          <a:xfrm>
            <a:off x="0" y="3104000"/>
            <a:ext cx="8624400" cy="2068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700">
                <a:solidFill>
                  <a:schemeClr val="dk2"/>
                </a:solidFill>
                <a:latin typeface="Montserrat"/>
                <a:ea typeface="Montserrat"/>
                <a:cs typeface="Montserrat"/>
                <a:sym typeface="Montserrat"/>
              </a:rPr>
              <a:t>- </a:t>
            </a:r>
            <a:r>
              <a:rPr lang="en" sz="1700">
                <a:solidFill>
                  <a:schemeClr val="dk2"/>
                </a:solidFill>
                <a:latin typeface="Montserrat"/>
                <a:ea typeface="Montserrat"/>
                <a:cs typeface="Montserrat"/>
                <a:sym typeface="Montserrat"/>
              </a:rPr>
              <a:t>Action</a:t>
            </a:r>
            <a:endParaRPr sz="17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700">
                <a:solidFill>
                  <a:schemeClr val="dk2"/>
                </a:solidFill>
                <a:latin typeface="Montserrat"/>
                <a:ea typeface="Montserrat"/>
                <a:cs typeface="Montserrat"/>
                <a:sym typeface="Montserrat"/>
              </a:rPr>
              <a:t>  - habits - “E” (priors over policies)</a:t>
            </a:r>
            <a:endParaRPr sz="17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700">
                <a:solidFill>
                  <a:schemeClr val="dk2"/>
                </a:solidFill>
                <a:latin typeface="Montserrat"/>
                <a:ea typeface="Montserrat"/>
                <a:cs typeface="Montserrat"/>
                <a:sym typeface="Montserrat"/>
              </a:rPr>
              <a:t>  - “policies” (sequences of actions; hypotheses about how to minimize free energy) - “pi”</a:t>
            </a:r>
            <a:endParaRPr sz="17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700">
                <a:solidFill>
                  <a:schemeClr val="dk2"/>
                </a:solidFill>
                <a:latin typeface="Montserrat"/>
                <a:ea typeface="Montserrat"/>
                <a:cs typeface="Montserrat"/>
                <a:sym typeface="Montserrat"/>
              </a:rPr>
              <a:t>- </a:t>
            </a:r>
            <a:r>
              <a:rPr lang="en" sz="1700">
                <a:solidFill>
                  <a:schemeClr val="dk2"/>
                </a:solidFill>
                <a:latin typeface="Montserrat"/>
                <a:ea typeface="Montserrat"/>
                <a:cs typeface="Montserrat"/>
                <a:sym typeface="Montserrat"/>
              </a:rPr>
              <a:t>Preferences - “C” (priors over observations)</a:t>
            </a:r>
            <a:endParaRPr sz="17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700">
                <a:solidFill>
                  <a:schemeClr val="dk2"/>
                </a:solidFill>
                <a:latin typeface="Montserrat"/>
                <a:ea typeface="Montserrat"/>
                <a:cs typeface="Montserrat"/>
                <a:sym typeface="Montserrat"/>
              </a:rPr>
              <a:t>- </a:t>
            </a:r>
            <a:r>
              <a:rPr lang="en" sz="1700">
                <a:solidFill>
                  <a:schemeClr val="dk2"/>
                </a:solidFill>
                <a:latin typeface="Montserrat"/>
                <a:ea typeface="Montserrat"/>
                <a:cs typeface="Montserrat"/>
                <a:sym typeface="Montserrat"/>
              </a:rPr>
              <a:t>Transitions of hidden states - “B”</a:t>
            </a:r>
            <a:endParaRPr sz="17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700">
                <a:solidFill>
                  <a:schemeClr val="dk2"/>
                </a:solidFill>
                <a:latin typeface="Montserrat"/>
                <a:ea typeface="Montserrat"/>
                <a:cs typeface="Montserrat"/>
                <a:sym typeface="Montserrat"/>
              </a:rPr>
              <a:t>  - conditioned on actions/“policies” (pi), the </a:t>
            </a:r>
            <a:r>
              <a:rPr i="1" lang="en" sz="1700">
                <a:solidFill>
                  <a:schemeClr val="dk2"/>
                </a:solidFill>
                <a:latin typeface="Montserrat"/>
                <a:ea typeface="Montserrat"/>
                <a:cs typeface="Montserrat"/>
                <a:sym typeface="Montserrat"/>
              </a:rPr>
              <a:t>temporal dimension </a:t>
            </a:r>
            <a:r>
              <a:rPr lang="en" sz="1700">
                <a:solidFill>
                  <a:schemeClr val="dk2"/>
                </a:solidFill>
                <a:latin typeface="Montserrat"/>
                <a:ea typeface="Montserrat"/>
                <a:cs typeface="Montserrat"/>
                <a:sym typeface="Montserrat"/>
              </a:rPr>
              <a:t>of the model</a:t>
            </a:r>
            <a:endParaRPr sz="17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solidFill>
                <a:schemeClr val="dk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ctrTitle"/>
          </p:nvPr>
        </p:nvSpPr>
        <p:spPr>
          <a:xfrm>
            <a:off x="332400" y="0"/>
            <a:ext cx="84792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600">
                <a:latin typeface="Montserrat"/>
                <a:ea typeface="Montserrat"/>
                <a:cs typeface="Montserrat"/>
                <a:sym typeface="Montserrat"/>
              </a:rPr>
              <a:t>Agent-based Modeling: Key Terms &amp; Overview </a:t>
            </a:r>
            <a:endParaRPr sz="2600">
              <a:latin typeface="Montserrat"/>
              <a:ea typeface="Montserrat"/>
              <a:cs typeface="Montserrat"/>
              <a:sym typeface="Montserrat"/>
            </a:endParaRPr>
          </a:p>
        </p:txBody>
      </p:sp>
      <p:sp>
        <p:nvSpPr>
          <p:cNvPr id="78" name="Google Shape;78;p16"/>
          <p:cNvSpPr txBox="1"/>
          <p:nvPr>
            <p:ph idx="1" type="subTitle"/>
          </p:nvPr>
        </p:nvSpPr>
        <p:spPr>
          <a:xfrm>
            <a:off x="184775" y="537300"/>
            <a:ext cx="84792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800" u="sng">
                <a:latin typeface="Montserrat"/>
                <a:ea typeface="Montserrat"/>
                <a:cs typeface="Montserrat"/>
                <a:sym typeface="Montserrat"/>
              </a:rPr>
              <a:t>Agent-based modeling</a:t>
            </a:r>
            <a:r>
              <a:rPr lang="en" sz="1800">
                <a:latin typeface="Montserrat"/>
                <a:ea typeface="Montserrat"/>
                <a:cs typeface="Montserrat"/>
                <a:sym typeface="Montserrat"/>
              </a:rPr>
              <a:t>: ABMs are used in CSS to simulate and research social phenomena artificially. Artificial agents/entities are produced in an artificial environment, typically via computer programming, and interact with each other and their environment during simulations. This provides a safe, artificial environment for hypothesis-testing, theory-building, and counterfactual explorations in policy design and the study of emergent collective behavior prior to real-world implementation.</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rPr b="1" lang="en" sz="1800" u="sng">
                <a:latin typeface="Montserrat"/>
                <a:ea typeface="Montserrat"/>
                <a:cs typeface="Montserrat"/>
                <a:sym typeface="Montserrat"/>
              </a:rPr>
              <a:t>Micro-to-macro</a:t>
            </a:r>
            <a:r>
              <a:rPr lang="en" sz="1800">
                <a:latin typeface="Montserrat"/>
                <a:ea typeface="Montserrat"/>
                <a:cs typeface="Montserrat"/>
                <a:sym typeface="Montserrat"/>
              </a:rPr>
              <a:t>: By coding agents and their environment with the right sets of initial micro-level assumptions, ABMs can be used to study emergent macro-level phenomena resulting from collective behavior, e.g., social interaction, network dynamics, organizational productivity, spread of information/norms, housing segregation, impacts of financial crises, policy impact on behavior.</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p:txBody>
      </p:sp>
      <p:sp>
        <p:nvSpPr>
          <p:cNvPr id="79" name="Google Shape;79;p16"/>
          <p:cNvSpPr txBox="1"/>
          <p:nvPr>
            <p:ph idx="1" type="subTitle"/>
          </p:nvPr>
        </p:nvSpPr>
        <p:spPr>
          <a:xfrm>
            <a:off x="0" y="4707400"/>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ph type="ctrTitle"/>
          </p:nvPr>
        </p:nvSpPr>
        <p:spPr>
          <a:xfrm>
            <a:off x="-481475" y="0"/>
            <a:ext cx="6366000" cy="158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80">
                <a:latin typeface="Montserrat"/>
                <a:ea typeface="Montserrat"/>
                <a:cs typeface="Montserrat"/>
                <a:sym typeface="Montserrat"/>
              </a:rPr>
              <a:t>From ABM to Active Inference:</a:t>
            </a:r>
            <a:endParaRPr sz="2380">
              <a:latin typeface="Montserrat"/>
              <a:ea typeface="Montserrat"/>
              <a:cs typeface="Montserrat"/>
              <a:sym typeface="Montserrat"/>
            </a:endParaRPr>
          </a:p>
          <a:p>
            <a:pPr indent="0" lvl="0" marL="0" rtl="0" algn="ctr">
              <a:spcBef>
                <a:spcPts val="0"/>
              </a:spcBef>
              <a:spcAft>
                <a:spcPts val="0"/>
              </a:spcAft>
              <a:buSzPts val="990"/>
              <a:buNone/>
            </a:pPr>
            <a:r>
              <a:rPr lang="en" sz="2380">
                <a:latin typeface="Montserrat"/>
                <a:ea typeface="Montserrat"/>
                <a:cs typeface="Montserrat"/>
                <a:sym typeface="Montserrat"/>
              </a:rPr>
              <a:t>Inference-based action-selection</a:t>
            </a:r>
            <a:endParaRPr sz="2380">
              <a:latin typeface="Montserrat"/>
              <a:ea typeface="Montserrat"/>
              <a:cs typeface="Montserrat"/>
              <a:sym typeface="Montserrat"/>
            </a:endParaRPr>
          </a:p>
        </p:txBody>
      </p:sp>
      <p:sp>
        <p:nvSpPr>
          <p:cNvPr id="406" name="Google Shape;406;p52"/>
          <p:cNvSpPr txBox="1"/>
          <p:nvPr>
            <p:ph idx="1" type="subTitle"/>
          </p:nvPr>
        </p:nvSpPr>
        <p:spPr>
          <a:xfrm>
            <a:off x="3837150" y="2366675"/>
            <a:ext cx="5303400" cy="8301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1100"/>
              <a:buFont typeface="Arial"/>
              <a:buNone/>
            </a:pPr>
            <a:r>
              <a:rPr lang="en" sz="1800" u="sng">
                <a:solidFill>
                  <a:schemeClr val="accent5"/>
                </a:solidFill>
                <a:latin typeface="Montserrat"/>
                <a:ea typeface="Montserrat"/>
                <a:cs typeface="Montserrat"/>
                <a:sym typeface="Montserrat"/>
                <a:hlinkClick r:id="rId3">
                  <a:extLst>
                    <a:ext uri="{A12FA001-AC4F-418D-AE19-62706E023703}">
                      <ahyp:hlinkClr val="tx"/>
                    </a:ext>
                  </a:extLst>
                </a:hlinkClick>
              </a:rPr>
              <a:t>https://pymdp-rtd.readthedocs.io/en/latest/</a:t>
            </a:r>
            <a:endParaRPr sz="1800">
              <a:latin typeface="Montserrat"/>
              <a:ea typeface="Montserrat"/>
              <a:cs typeface="Montserrat"/>
              <a:sym typeface="Montserrat"/>
            </a:endParaRPr>
          </a:p>
        </p:txBody>
      </p:sp>
      <p:sp>
        <p:nvSpPr>
          <p:cNvPr id="407" name="Google Shape;407;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8" name="Google Shape;408;p52"/>
          <p:cNvPicPr preferRelativeResize="0"/>
          <p:nvPr/>
        </p:nvPicPr>
        <p:blipFill>
          <a:blip r:embed="rId4">
            <a:alphaModFix/>
          </a:blip>
          <a:stretch>
            <a:fillRect/>
          </a:stretch>
        </p:blipFill>
        <p:spPr>
          <a:xfrm>
            <a:off x="5454775" y="1254798"/>
            <a:ext cx="1864200" cy="1206075"/>
          </a:xfrm>
          <a:prstGeom prst="rect">
            <a:avLst/>
          </a:prstGeom>
          <a:noFill/>
          <a:ln>
            <a:noFill/>
          </a:ln>
        </p:spPr>
      </p:pic>
      <p:sp>
        <p:nvSpPr>
          <p:cNvPr id="409" name="Google Shape;409;p52"/>
          <p:cNvSpPr txBox="1"/>
          <p:nvPr>
            <p:ph idx="1" type="subTitle"/>
          </p:nvPr>
        </p:nvSpPr>
        <p:spPr>
          <a:xfrm>
            <a:off x="137350" y="888450"/>
            <a:ext cx="4190400" cy="3942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b="1" lang="en" sz="1800" u="sng">
                <a:latin typeface="Montserrat"/>
                <a:ea typeface="Montserrat"/>
                <a:cs typeface="Montserrat"/>
                <a:sym typeface="Montserrat"/>
              </a:rPr>
              <a:t>Coming next:</a:t>
            </a:r>
            <a:endParaRPr b="1" sz="1800" u="sng">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ABC(DEFG)’s of Inference</a:t>
            </a:r>
            <a:endParaRPr sz="1800" u="sng">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defining components needed for constructing an ActInf POMDP agent</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minimizing free energy (F, G)</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policy inference</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“learning”</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Constructing a single agent</a:t>
            </a:r>
            <a:endParaRPr sz="1800" u="sng">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plug our defined objects into the pymdp Agent() constructor</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these are the same agents used in the multi-agent ABM walkthrough in Part 3</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Single-agent inference example</a:t>
            </a:r>
            <a:endParaRPr sz="1800" u="sng">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constructing a simple action-perception loop and storing/plotting results</a:t>
            </a:r>
            <a:endParaRPr sz="1800">
              <a:latin typeface="Montserrat"/>
              <a:ea typeface="Montserrat"/>
              <a:cs typeface="Montserrat"/>
              <a:sym typeface="Montserrat"/>
            </a:endParaRPr>
          </a:p>
        </p:txBody>
      </p:sp>
      <p:sp>
        <p:nvSpPr>
          <p:cNvPr id="410" name="Google Shape;410;p52"/>
          <p:cNvSpPr txBox="1"/>
          <p:nvPr/>
        </p:nvSpPr>
        <p:spPr>
          <a:xfrm>
            <a:off x="4100875" y="2788400"/>
            <a:ext cx="5039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u="sng">
                <a:solidFill>
                  <a:schemeClr val="dk2"/>
                </a:solidFill>
              </a:rPr>
              <a:t>Please access the Google Colab script in the tutorial github site if you have not done so!</a:t>
            </a:r>
            <a:endParaRPr sz="1800">
              <a:solidFill>
                <a:schemeClr val="dk2"/>
              </a:solidFill>
            </a:endParaRPr>
          </a:p>
          <a:p>
            <a:pPr indent="0" lvl="0" marL="0" rtl="0" algn="l">
              <a:spcBef>
                <a:spcPts val="0"/>
              </a:spcBef>
              <a:spcAft>
                <a:spcPts val="0"/>
              </a:spcAft>
              <a:buNone/>
            </a:pPr>
            <a:r>
              <a:rPr lang="en" sz="1800" u="sng">
                <a:solidFill>
                  <a:schemeClr val="hlink"/>
                </a:solidFill>
                <a:hlinkClick r:id="rId5"/>
              </a:rPr>
              <a:t>https://github.com/apashea/IC2S2-Active-Inference-Tutorial</a:t>
            </a:r>
            <a:r>
              <a:rPr lang="en" sz="1800">
                <a:solidFill>
                  <a:schemeClr val="dk2"/>
                </a:solidFill>
              </a:rPr>
              <a:t> </a:t>
            </a:r>
            <a:endParaRPr sz="18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3"/>
          <p:cNvSpPr txBox="1"/>
          <p:nvPr>
            <p:ph type="ctrTitle"/>
          </p:nvPr>
        </p:nvSpPr>
        <p:spPr>
          <a:xfrm>
            <a:off x="-481475" y="0"/>
            <a:ext cx="6366000" cy="158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80">
                <a:latin typeface="Montserrat"/>
                <a:ea typeface="Montserrat"/>
                <a:cs typeface="Montserrat"/>
                <a:sym typeface="Montserrat"/>
              </a:rPr>
              <a:t>From ABM to Active Inference:</a:t>
            </a:r>
            <a:endParaRPr sz="2380">
              <a:latin typeface="Montserrat"/>
              <a:ea typeface="Montserrat"/>
              <a:cs typeface="Montserrat"/>
              <a:sym typeface="Montserrat"/>
            </a:endParaRPr>
          </a:p>
          <a:p>
            <a:pPr indent="0" lvl="0" marL="0" rtl="0" algn="ctr">
              <a:spcBef>
                <a:spcPts val="0"/>
              </a:spcBef>
              <a:spcAft>
                <a:spcPts val="0"/>
              </a:spcAft>
              <a:buSzPts val="990"/>
              <a:buNone/>
            </a:pPr>
            <a:r>
              <a:rPr lang="en" sz="2380">
                <a:latin typeface="Montserrat"/>
                <a:ea typeface="Montserrat"/>
                <a:cs typeface="Montserrat"/>
                <a:sym typeface="Montserrat"/>
              </a:rPr>
              <a:t>Inference-based action-selection</a:t>
            </a:r>
            <a:endParaRPr sz="2380">
              <a:latin typeface="Montserrat"/>
              <a:ea typeface="Montserrat"/>
              <a:cs typeface="Montserrat"/>
              <a:sym typeface="Montserrat"/>
            </a:endParaRPr>
          </a:p>
        </p:txBody>
      </p:sp>
      <p:sp>
        <p:nvSpPr>
          <p:cNvPr id="416" name="Google Shape;416;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53"/>
          <p:cNvPicPr preferRelativeResize="0"/>
          <p:nvPr/>
        </p:nvPicPr>
        <p:blipFill>
          <a:blip r:embed="rId3">
            <a:alphaModFix/>
          </a:blip>
          <a:stretch>
            <a:fillRect/>
          </a:stretch>
        </p:blipFill>
        <p:spPr>
          <a:xfrm>
            <a:off x="5454775" y="1254798"/>
            <a:ext cx="1864200" cy="1206075"/>
          </a:xfrm>
          <a:prstGeom prst="rect">
            <a:avLst/>
          </a:prstGeom>
          <a:noFill/>
          <a:ln>
            <a:noFill/>
          </a:ln>
        </p:spPr>
      </p:pic>
      <p:sp>
        <p:nvSpPr>
          <p:cNvPr id="418" name="Google Shape;418;p53"/>
          <p:cNvSpPr txBox="1"/>
          <p:nvPr>
            <p:ph idx="1" type="subTitle"/>
          </p:nvPr>
        </p:nvSpPr>
        <p:spPr>
          <a:xfrm>
            <a:off x="137350" y="888450"/>
            <a:ext cx="4190400" cy="3942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b="1" lang="en" sz="1800" u="sng">
                <a:latin typeface="Montserrat"/>
                <a:ea typeface="Montserrat"/>
                <a:cs typeface="Montserrat"/>
                <a:sym typeface="Montserrat"/>
              </a:rPr>
              <a:t>Coming next:</a:t>
            </a:r>
            <a:endParaRPr b="1" sz="1800" u="sng">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ABC(DEFG)’s of Inference</a:t>
            </a:r>
            <a:endParaRPr sz="1800" u="sng">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defining components needed for constructing an ActInf POMDP agent</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minimizing free energy (F, G)</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policy inference</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“learning”</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Constructing a single agent</a:t>
            </a:r>
            <a:endParaRPr sz="1800" u="sng">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plug our defined objects into the pymdp Agent() constructor</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these are the same agents used in the multi-agent ABM walkthrough in Part 3</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Single-agent inference example</a:t>
            </a:r>
            <a:endParaRPr sz="1800" u="sng">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constructing a simple action-perception loop and storing/plotting results</a:t>
            </a:r>
            <a:endParaRPr sz="1800">
              <a:latin typeface="Montserrat"/>
              <a:ea typeface="Montserrat"/>
              <a:cs typeface="Montserrat"/>
              <a:sym typeface="Montserrat"/>
            </a:endParaRPr>
          </a:p>
        </p:txBody>
      </p:sp>
      <p:pic>
        <p:nvPicPr>
          <p:cNvPr id="419" name="Google Shape;419;p53"/>
          <p:cNvPicPr preferRelativeResize="0"/>
          <p:nvPr/>
        </p:nvPicPr>
        <p:blipFill>
          <a:blip r:embed="rId4">
            <a:alphaModFix/>
          </a:blip>
          <a:stretch>
            <a:fillRect/>
          </a:stretch>
        </p:blipFill>
        <p:spPr>
          <a:xfrm>
            <a:off x="4957613" y="2811325"/>
            <a:ext cx="3062467" cy="2332175"/>
          </a:xfrm>
          <a:prstGeom prst="rect">
            <a:avLst/>
          </a:prstGeom>
          <a:noFill/>
          <a:ln>
            <a:noFill/>
          </a:ln>
        </p:spPr>
      </p:pic>
      <p:sp>
        <p:nvSpPr>
          <p:cNvPr id="420" name="Google Shape;420;p53"/>
          <p:cNvSpPr txBox="1"/>
          <p:nvPr>
            <p:ph idx="1" type="subTitle"/>
          </p:nvPr>
        </p:nvSpPr>
        <p:spPr>
          <a:xfrm>
            <a:off x="3837150" y="2366675"/>
            <a:ext cx="5303400" cy="8301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1100"/>
              <a:buFont typeface="Arial"/>
              <a:buNone/>
            </a:pPr>
            <a:r>
              <a:rPr lang="en" sz="1800" u="sng">
                <a:solidFill>
                  <a:schemeClr val="accent5"/>
                </a:solidFill>
                <a:latin typeface="Montserrat"/>
                <a:ea typeface="Montserrat"/>
                <a:cs typeface="Montserrat"/>
                <a:sym typeface="Montserrat"/>
                <a:hlinkClick r:id="rId5">
                  <a:extLst>
                    <a:ext uri="{A12FA001-AC4F-418D-AE19-62706E023703}">
                      <ahyp:hlinkClr val="tx"/>
                    </a:ext>
                  </a:extLst>
                </a:hlinkClick>
              </a:rPr>
              <a:t>https://pymdp-rtd.readthedocs.io/en/latest/</a:t>
            </a:r>
            <a:endParaRPr sz="1800">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4"/>
          <p:cNvSpPr txBox="1"/>
          <p:nvPr>
            <p:ph type="title"/>
          </p:nvPr>
        </p:nvSpPr>
        <p:spPr>
          <a:xfrm>
            <a:off x="311700" y="-43800"/>
            <a:ext cx="8520600" cy="4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Designing discrete-time Active Inference agents</a:t>
            </a:r>
            <a:endParaRPr>
              <a:latin typeface="Montserrat"/>
              <a:ea typeface="Montserrat"/>
              <a:cs typeface="Montserrat"/>
              <a:sym typeface="Montserrat"/>
            </a:endParaRPr>
          </a:p>
        </p:txBody>
      </p:sp>
      <p:sp>
        <p:nvSpPr>
          <p:cNvPr id="426" name="Google Shape;426;p54"/>
          <p:cNvSpPr txBox="1"/>
          <p:nvPr>
            <p:ph idx="1" type="body"/>
          </p:nvPr>
        </p:nvSpPr>
        <p:spPr>
          <a:xfrm>
            <a:off x="-86275" y="278600"/>
            <a:ext cx="9447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latin typeface="Montserrat"/>
                <a:ea typeface="Montserrat"/>
                <a:cs typeface="Montserrat"/>
                <a:sym typeface="Montserrat"/>
              </a:rPr>
              <a:t>POMDP (c.f. “Chapter 6” &amp; “Chapter 7” in Friston et. al, 2022):</a:t>
            </a:r>
            <a:endParaRPr sz="1700">
              <a:latin typeface="Montserrat"/>
              <a:ea typeface="Montserrat"/>
              <a:cs typeface="Montserrat"/>
              <a:sym typeface="Montserrat"/>
            </a:endParaRPr>
          </a:p>
          <a:p>
            <a:pPr indent="-336550" lvl="0" marL="457200" rtl="0" algn="l">
              <a:lnSpc>
                <a:spcPct val="100000"/>
              </a:lnSpc>
              <a:spcBef>
                <a:spcPts val="0"/>
              </a:spcBef>
              <a:spcAft>
                <a:spcPts val="0"/>
              </a:spcAft>
              <a:buSzPts val="1700"/>
              <a:buFont typeface="Montserrat"/>
              <a:buChar char="●"/>
            </a:pPr>
            <a:r>
              <a:rPr b="1" lang="en" sz="1700" u="sng">
                <a:latin typeface="Montserrat"/>
                <a:ea typeface="Montserrat"/>
                <a:cs typeface="Montserrat"/>
                <a:sym typeface="Montserrat"/>
              </a:rPr>
              <a:t>Defining states</a:t>
            </a:r>
            <a:r>
              <a:rPr lang="en" sz="1700">
                <a:latin typeface="Montserrat"/>
                <a:ea typeface="Montserrat"/>
                <a:cs typeface="Montserrat"/>
                <a:sym typeface="Montserrat"/>
              </a:rPr>
              <a:t>: what are agents uncertain about?</a:t>
            </a:r>
            <a:endParaRPr sz="800">
              <a:latin typeface="Montserrat"/>
              <a:ea typeface="Montserrat"/>
              <a:cs typeface="Montserrat"/>
              <a:sym typeface="Montserrat"/>
            </a:endParaRPr>
          </a:p>
          <a:p>
            <a:pPr indent="-336550" lvl="0" marL="457200" rtl="0" algn="l">
              <a:lnSpc>
                <a:spcPct val="100000"/>
              </a:lnSpc>
              <a:spcBef>
                <a:spcPts val="0"/>
              </a:spcBef>
              <a:spcAft>
                <a:spcPts val="0"/>
              </a:spcAft>
              <a:buSzPts val="1700"/>
              <a:buFont typeface="Montserrat"/>
              <a:buChar char="●"/>
            </a:pPr>
            <a:r>
              <a:rPr b="1" lang="en" sz="1700" u="sng">
                <a:latin typeface="Montserrat"/>
                <a:ea typeface="Montserrat"/>
                <a:cs typeface="Montserrat"/>
                <a:sym typeface="Montserrat"/>
              </a:rPr>
              <a:t>Defining observations</a:t>
            </a:r>
            <a:r>
              <a:rPr lang="en" sz="1700">
                <a:latin typeface="Montserrat"/>
                <a:ea typeface="Montserrat"/>
                <a:cs typeface="Montserrat"/>
                <a:sym typeface="Montserrat"/>
              </a:rPr>
              <a:t>: </a:t>
            </a:r>
            <a:r>
              <a:rPr lang="en" sz="1700">
                <a:latin typeface="Montserrat"/>
                <a:ea typeface="Montserrat"/>
                <a:cs typeface="Montserrat"/>
                <a:sym typeface="Montserrat"/>
              </a:rPr>
              <a:t>what do agents observe from their environment?</a:t>
            </a:r>
            <a:endParaRPr sz="700">
              <a:latin typeface="Montserrat"/>
              <a:ea typeface="Montserrat"/>
              <a:cs typeface="Montserrat"/>
              <a:sym typeface="Montserrat"/>
            </a:endParaRPr>
          </a:p>
          <a:p>
            <a:pPr indent="-336550" lvl="0" marL="457200" rtl="0" algn="l">
              <a:lnSpc>
                <a:spcPct val="100000"/>
              </a:lnSpc>
              <a:spcBef>
                <a:spcPts val="0"/>
              </a:spcBef>
              <a:spcAft>
                <a:spcPts val="0"/>
              </a:spcAft>
              <a:buSzPts val="1700"/>
              <a:buFont typeface="Montserrat"/>
              <a:buChar char="●"/>
            </a:pPr>
            <a:r>
              <a:rPr b="1" lang="en" sz="1700" u="sng">
                <a:latin typeface="Montserrat"/>
                <a:ea typeface="Montserrat"/>
                <a:cs typeface="Montserrat"/>
                <a:sym typeface="Montserrat"/>
              </a:rPr>
              <a:t>Defining controls/actions/policies</a:t>
            </a:r>
            <a:r>
              <a:rPr lang="en" sz="1700">
                <a:latin typeface="Montserrat"/>
                <a:ea typeface="Montserrat"/>
                <a:cs typeface="Montserrat"/>
                <a:sym typeface="Montserrat"/>
              </a:rPr>
              <a:t>: what can agents do to interact with their environment?</a:t>
            </a:r>
            <a:endParaRPr sz="1700">
              <a:latin typeface="Montserrat"/>
              <a:ea typeface="Montserrat"/>
              <a:cs typeface="Montserrat"/>
              <a:sym typeface="Montserrat"/>
            </a:endParaRPr>
          </a:p>
          <a:p>
            <a:pPr indent="-323850" lvl="0" marL="914400" rtl="0" algn="l">
              <a:lnSpc>
                <a:spcPct val="100000"/>
              </a:lnSpc>
              <a:spcBef>
                <a:spcPts val="0"/>
              </a:spcBef>
              <a:spcAft>
                <a:spcPts val="0"/>
              </a:spcAft>
              <a:buSzPts val="1500"/>
              <a:buFont typeface="Montserrat"/>
              <a:buChar char="-"/>
            </a:pPr>
            <a:r>
              <a:rPr b="1" lang="en" sz="1500">
                <a:latin typeface="Montserrat"/>
                <a:ea typeface="Montserrat"/>
                <a:cs typeface="Montserrat"/>
                <a:sym typeface="Montserrat"/>
              </a:rPr>
              <a:t>Actions</a:t>
            </a:r>
            <a:r>
              <a:rPr lang="en" sz="1500">
                <a:latin typeface="Montserrat"/>
                <a:ea typeface="Montserrat"/>
                <a:cs typeface="Montserrat"/>
                <a:sym typeface="Montserrat"/>
              </a:rPr>
              <a:t>: discrete actions an agent can take at a given timestep</a:t>
            </a:r>
            <a:endParaRPr sz="1500">
              <a:latin typeface="Montserrat"/>
              <a:ea typeface="Montserrat"/>
              <a:cs typeface="Montserrat"/>
              <a:sym typeface="Montserrat"/>
            </a:endParaRPr>
          </a:p>
          <a:p>
            <a:pPr indent="-323850" lvl="0" marL="914400" rtl="0" algn="l">
              <a:lnSpc>
                <a:spcPct val="100000"/>
              </a:lnSpc>
              <a:spcBef>
                <a:spcPts val="0"/>
              </a:spcBef>
              <a:spcAft>
                <a:spcPts val="0"/>
              </a:spcAft>
              <a:buSzPts val="1500"/>
              <a:buFont typeface="Montserrat"/>
              <a:buChar char="-"/>
            </a:pPr>
            <a:r>
              <a:rPr b="1" lang="en" sz="1500">
                <a:latin typeface="Montserrat"/>
                <a:ea typeface="Montserrat"/>
                <a:cs typeface="Montserrat"/>
                <a:sym typeface="Montserrat"/>
              </a:rPr>
              <a:t>Controls</a:t>
            </a:r>
            <a:r>
              <a:rPr lang="en" sz="1500">
                <a:latin typeface="Montserrat"/>
                <a:ea typeface="Montserrat"/>
                <a:cs typeface="Montserrat"/>
                <a:sym typeface="Montserrat"/>
              </a:rPr>
              <a:t>: types of actions which are considered by the agent to actually change environmental states (e.g., rat can choose left/right arm in T-maze, but cannot impact reward location)</a:t>
            </a:r>
            <a:endParaRPr sz="1500">
              <a:latin typeface="Montserrat"/>
              <a:ea typeface="Montserrat"/>
              <a:cs typeface="Montserrat"/>
              <a:sym typeface="Montserrat"/>
            </a:endParaRPr>
          </a:p>
          <a:p>
            <a:pPr indent="-323850" lvl="0" marL="914400" rtl="0" algn="l">
              <a:lnSpc>
                <a:spcPct val="100000"/>
              </a:lnSpc>
              <a:spcBef>
                <a:spcPts val="0"/>
              </a:spcBef>
              <a:spcAft>
                <a:spcPts val="0"/>
              </a:spcAft>
              <a:buSzPts val="1500"/>
              <a:buFont typeface="Montserrat"/>
              <a:buChar char="-"/>
            </a:pPr>
            <a:r>
              <a:rPr b="1" lang="en" sz="1500">
                <a:latin typeface="Montserrat"/>
                <a:ea typeface="Montserrat"/>
                <a:cs typeface="Montserrat"/>
                <a:sym typeface="Montserrat"/>
              </a:rPr>
              <a:t>Policies</a:t>
            </a:r>
            <a:r>
              <a:rPr lang="en" sz="1500">
                <a:latin typeface="Montserrat"/>
                <a:ea typeface="Montserrat"/>
                <a:cs typeface="Montserrat"/>
                <a:sym typeface="Montserrat"/>
              </a:rPr>
              <a:t>: sequences of actions about which agent has beliefs, i.e. planning</a:t>
            </a:r>
            <a:endParaRPr sz="1500">
              <a:latin typeface="Montserrat"/>
              <a:ea typeface="Montserrat"/>
              <a:cs typeface="Montserrat"/>
              <a:sym typeface="Montserrat"/>
            </a:endParaRPr>
          </a:p>
          <a:p>
            <a:pPr indent="-336550" lvl="0" marL="457200" rtl="0" algn="l">
              <a:lnSpc>
                <a:spcPct val="100000"/>
              </a:lnSpc>
              <a:spcBef>
                <a:spcPts val="0"/>
              </a:spcBef>
              <a:spcAft>
                <a:spcPts val="0"/>
              </a:spcAft>
              <a:buSzPts val="1700"/>
              <a:buFont typeface="Montserrat"/>
              <a:buChar char="●"/>
            </a:pPr>
            <a:r>
              <a:rPr b="1" lang="en" sz="1700" u="sng">
                <a:latin typeface="Montserrat"/>
                <a:ea typeface="Montserrat"/>
                <a:cs typeface="Montserrat"/>
                <a:sym typeface="Montserrat"/>
              </a:rPr>
              <a:t>Defining A, B, C, D, E</a:t>
            </a:r>
            <a:r>
              <a:rPr lang="en" sz="1700">
                <a:latin typeface="Montserrat"/>
                <a:ea typeface="Montserrat"/>
                <a:cs typeface="Montserrat"/>
                <a:sym typeface="Montserrat"/>
              </a:rPr>
              <a:t>: probability distributions representing </a:t>
            </a:r>
            <a:r>
              <a:rPr i="1" lang="en" sz="1700">
                <a:latin typeface="Montserrat"/>
                <a:ea typeface="Montserrat"/>
                <a:cs typeface="Montserrat"/>
                <a:sym typeface="Montserrat"/>
              </a:rPr>
              <a:t>agent-beliefs </a:t>
            </a:r>
            <a:r>
              <a:rPr lang="en" sz="1700">
                <a:latin typeface="Montserrat"/>
                <a:ea typeface="Montserrat"/>
                <a:cs typeface="Montserrat"/>
                <a:sym typeface="Montserrat"/>
              </a:rPr>
              <a:t>relating states, observations, controls – i.e. </a:t>
            </a:r>
            <a:r>
              <a:rPr i="1" lang="en" sz="1700">
                <a:latin typeface="Montserrat"/>
                <a:ea typeface="Montserrat"/>
                <a:cs typeface="Montserrat"/>
                <a:sym typeface="Montserrat"/>
              </a:rPr>
              <a:t>beliefs-based framework</a:t>
            </a:r>
            <a:endParaRPr i="1" sz="1700">
              <a:latin typeface="Montserrat"/>
              <a:ea typeface="Montserrat"/>
              <a:cs typeface="Montserrat"/>
              <a:sym typeface="Montserrat"/>
            </a:endParaRPr>
          </a:p>
          <a:p>
            <a:pPr indent="-336550" lvl="0" marL="457200" rtl="0" algn="l">
              <a:lnSpc>
                <a:spcPct val="100000"/>
              </a:lnSpc>
              <a:spcBef>
                <a:spcPts val="0"/>
              </a:spcBef>
              <a:spcAft>
                <a:spcPts val="0"/>
              </a:spcAft>
              <a:buSzPts val="1700"/>
              <a:buFont typeface="Montserrat"/>
              <a:buChar char="●"/>
            </a:pPr>
            <a:r>
              <a:rPr b="1" lang="en" sz="1700" u="sng">
                <a:latin typeface="Montserrat"/>
                <a:ea typeface="Montserrat"/>
                <a:cs typeface="Montserrat"/>
                <a:sym typeface="Montserrat"/>
              </a:rPr>
              <a:t>Defining our environment</a:t>
            </a:r>
            <a:r>
              <a:rPr lang="en" sz="1700">
                <a:latin typeface="Montserrat"/>
                <a:ea typeface="Montserrat"/>
                <a:cs typeface="Montserrat"/>
                <a:sym typeface="Montserrat"/>
              </a:rPr>
              <a:t>: what takes in the agent’s actions and outputs observations?</a:t>
            </a:r>
            <a:endParaRPr sz="800">
              <a:latin typeface="Montserrat"/>
              <a:ea typeface="Montserrat"/>
              <a:cs typeface="Montserrat"/>
              <a:sym typeface="Montserrat"/>
            </a:endParaRPr>
          </a:p>
          <a:p>
            <a:pPr indent="-336550" lvl="0" marL="457200" rtl="0" algn="l">
              <a:lnSpc>
                <a:spcPct val="100000"/>
              </a:lnSpc>
              <a:spcBef>
                <a:spcPts val="0"/>
              </a:spcBef>
              <a:spcAft>
                <a:spcPts val="0"/>
              </a:spcAft>
              <a:buSzPts val="1700"/>
              <a:buFont typeface="Montserrat"/>
              <a:buChar char="●"/>
            </a:pPr>
            <a:r>
              <a:rPr b="1" lang="en" sz="1700" u="sng">
                <a:latin typeface="Montserrat"/>
                <a:ea typeface="Montserrat"/>
                <a:cs typeface="Montserrat"/>
                <a:sym typeface="Montserrat"/>
              </a:rPr>
              <a:t>Define the Active-Inference loop and run as simulation</a:t>
            </a:r>
            <a:r>
              <a:rPr lang="en" sz="1700">
                <a:latin typeface="Montserrat"/>
                <a:ea typeface="Montserrat"/>
                <a:cs typeface="Montserrat"/>
                <a:sym typeface="Montserrat"/>
              </a:rPr>
              <a:t>: agent receives observations, infers states, learns, infers policies, commits an action</a:t>
            </a:r>
            <a:endParaRPr sz="800">
              <a:latin typeface="Montserrat"/>
              <a:ea typeface="Montserrat"/>
              <a:cs typeface="Montserrat"/>
              <a:sym typeface="Montserrat"/>
            </a:endParaRPr>
          </a:p>
          <a:p>
            <a:pPr indent="-336550" lvl="0" marL="457200" rtl="0" algn="l">
              <a:lnSpc>
                <a:spcPct val="100000"/>
              </a:lnSpc>
              <a:spcBef>
                <a:spcPts val="0"/>
              </a:spcBef>
              <a:spcAft>
                <a:spcPts val="0"/>
              </a:spcAft>
              <a:buSzPts val="1700"/>
              <a:buFont typeface="Montserrat"/>
              <a:buChar char="●"/>
            </a:pPr>
            <a:r>
              <a:rPr b="1" lang="en" sz="1700" u="sng">
                <a:latin typeface="Montserrat"/>
                <a:ea typeface="Montserrat"/>
                <a:cs typeface="Montserrat"/>
                <a:sym typeface="Montserrat"/>
              </a:rPr>
              <a:t>Comparison and revision</a:t>
            </a:r>
            <a:r>
              <a:rPr lang="en" sz="1700">
                <a:latin typeface="Montserrat"/>
                <a:ea typeface="Montserrat"/>
                <a:cs typeface="Montserrat"/>
                <a:sym typeface="Montserrat"/>
              </a:rPr>
              <a:t> in relation to results and literature/domain knowledge (goal: reproduce empirical findings, e.g., of social dynamics, psychological or cognitive features, etc., then tune and explore counterfactuals)</a:t>
            </a:r>
            <a:endParaRPr sz="1700">
              <a:latin typeface="Montserrat"/>
              <a:ea typeface="Montserrat"/>
              <a:cs typeface="Montserrat"/>
              <a:sym typeface="Montserrat"/>
            </a:endParaRPr>
          </a:p>
        </p:txBody>
      </p:sp>
      <p:sp>
        <p:nvSpPr>
          <p:cNvPr id="427" name="Google Shape;427;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5"/>
          <p:cNvSpPr txBox="1"/>
          <p:nvPr>
            <p:ph type="ctrTitle"/>
          </p:nvPr>
        </p:nvSpPr>
        <p:spPr>
          <a:xfrm>
            <a:off x="-378625" y="0"/>
            <a:ext cx="97782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080">
                <a:latin typeface="Montserrat"/>
                <a:ea typeface="Montserrat"/>
                <a:cs typeface="Montserrat"/>
                <a:sym typeface="Montserrat"/>
              </a:rPr>
              <a:t>From ABM to Active Inference: Inference-based action-selection</a:t>
            </a:r>
            <a:endParaRPr sz="2080">
              <a:latin typeface="Montserrat"/>
              <a:ea typeface="Montserrat"/>
              <a:cs typeface="Montserrat"/>
              <a:sym typeface="Montserrat"/>
            </a:endParaRPr>
          </a:p>
        </p:txBody>
      </p:sp>
      <p:sp>
        <p:nvSpPr>
          <p:cNvPr id="433" name="Google Shape;433;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55"/>
          <p:cNvSpPr txBox="1"/>
          <p:nvPr>
            <p:ph idx="1" type="subTitle"/>
          </p:nvPr>
        </p:nvSpPr>
        <p:spPr>
          <a:xfrm>
            <a:off x="0" y="331000"/>
            <a:ext cx="9144000" cy="4075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600" u="sng">
                <a:latin typeface="Montserrat"/>
                <a:ea typeface="Montserrat"/>
                <a:cs typeface="Montserrat"/>
                <a:sym typeface="Montserrat"/>
              </a:rPr>
              <a:t>Agent we will construct</a:t>
            </a:r>
            <a:r>
              <a:rPr lang="en" sz="1600">
                <a:latin typeface="Montserrat"/>
                <a:ea typeface="Montserrat"/>
                <a:cs typeface="Montserrat"/>
                <a:sym typeface="Montserrat"/>
              </a:rPr>
              <a:t>:</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Imagine an agent whose </a:t>
            </a:r>
            <a:r>
              <a:rPr b="1" lang="en" sz="1600">
                <a:latin typeface="Montserrat"/>
                <a:ea typeface="Montserrat"/>
                <a:cs typeface="Montserrat"/>
                <a:sym typeface="Montserrat"/>
              </a:rPr>
              <a:t>task is to find a good solution to a complex task/problem</a:t>
            </a:r>
            <a:r>
              <a:rPr lang="en" sz="1600">
                <a:latin typeface="Montserrat"/>
                <a:ea typeface="Montserrat"/>
                <a:cs typeface="Montserrat"/>
                <a:sym typeface="Montserrat"/>
              </a:rPr>
              <a:t>. They always ‘prefer’ (expect) to find better solutions to the problem than the solution they have currently. In the following single-agent simulation, the agent </a:t>
            </a:r>
            <a:r>
              <a:rPr b="1" lang="en" sz="1600">
                <a:latin typeface="Montserrat"/>
                <a:ea typeface="Montserrat"/>
                <a:cs typeface="Montserrat"/>
                <a:sym typeface="Montserrat"/>
              </a:rPr>
              <a:t>i</a:t>
            </a:r>
            <a:r>
              <a:rPr b="1" lang="en" sz="1600">
                <a:latin typeface="Montserrat"/>
                <a:ea typeface="Montserrat"/>
                <a:cs typeface="Montserrat"/>
                <a:sym typeface="Montserrat"/>
              </a:rPr>
              <a:t>s assumed to be in a network with one neighbor</a:t>
            </a:r>
            <a:r>
              <a:rPr lang="en" sz="1600">
                <a:latin typeface="Montserrat"/>
                <a:ea typeface="Montserrat"/>
                <a:cs typeface="Montserrat"/>
                <a:sym typeface="Montserrat"/>
              </a:rPr>
              <a:t> (for demonstration, we only construct our agent).</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800">
              <a:latin typeface="Montserrat"/>
              <a:ea typeface="Montserrat"/>
              <a:cs typeface="Montserrat"/>
              <a:sym typeface="Montserrat"/>
            </a:endParaRPr>
          </a:p>
          <a:p>
            <a:pPr indent="0" lvl="0" marL="0" rtl="0" algn="l">
              <a:lnSpc>
                <a:spcPct val="80000"/>
              </a:lnSpc>
              <a:spcBef>
                <a:spcPts val="0"/>
              </a:spcBef>
              <a:spcAft>
                <a:spcPts val="0"/>
              </a:spcAft>
              <a:buNone/>
            </a:pPr>
            <a:r>
              <a:rPr b="1" lang="en" sz="1600">
                <a:latin typeface="Montserrat"/>
                <a:ea typeface="Montserrat"/>
                <a:cs typeface="Montserrat"/>
                <a:sym typeface="Montserrat"/>
              </a:rPr>
              <a:t>At each discrete timestep during an action-perception loop</a:t>
            </a:r>
            <a:r>
              <a:rPr lang="en" sz="1600">
                <a:latin typeface="Montserrat"/>
                <a:ea typeface="Montserrat"/>
                <a:cs typeface="Montserrat"/>
                <a:sym typeface="Montserrat"/>
              </a:rPr>
              <a:t>, this agent…</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7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a:t>
            </a:r>
            <a:r>
              <a:rPr b="1" lang="en" sz="1600">
                <a:latin typeface="Montserrat"/>
                <a:ea typeface="Montserrat"/>
                <a:cs typeface="Montserrat"/>
                <a:sym typeface="Montserrat"/>
              </a:rPr>
              <a:t>can choose from two actions/controls/policies*</a:t>
            </a:r>
            <a:r>
              <a:rPr lang="en" sz="1600">
                <a:latin typeface="Montserrat"/>
                <a:ea typeface="Montserrat"/>
                <a:cs typeface="Montserrat"/>
                <a:sym typeface="Montserrat"/>
              </a:rPr>
              <a:t>: to ‘</a:t>
            </a:r>
            <a:r>
              <a:rPr i="1" lang="en" sz="1600">
                <a:latin typeface="Montserrat"/>
                <a:ea typeface="Montserrat"/>
                <a:cs typeface="Montserrat"/>
                <a:sym typeface="Montserrat"/>
              </a:rPr>
              <a:t>explore</a:t>
            </a:r>
            <a:r>
              <a:rPr lang="en" sz="1600">
                <a:latin typeface="Montserrat"/>
                <a:ea typeface="Montserrat"/>
                <a:cs typeface="Montserrat"/>
                <a:sym typeface="Montserrat"/>
              </a:rPr>
              <a:t>’ new solutions alone, or to ‘</a:t>
            </a:r>
            <a:r>
              <a:rPr i="1" lang="en" sz="1600">
                <a:latin typeface="Montserrat"/>
                <a:ea typeface="Montserrat"/>
                <a:cs typeface="Montserrat"/>
                <a:sym typeface="Montserrat"/>
              </a:rPr>
              <a:t>exploit</a:t>
            </a:r>
            <a:r>
              <a:rPr lang="en" sz="1600">
                <a:latin typeface="Montserrat"/>
                <a:ea typeface="Montserrat"/>
                <a:cs typeface="Montserrat"/>
                <a:sym typeface="Montserrat"/>
              </a:rPr>
              <a:t>’ their neighbor (by stealing their answer)</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00">
                <a:latin typeface="Montserrat"/>
                <a:ea typeface="Montserrat"/>
                <a:cs typeface="Montserrat"/>
                <a:sym typeface="Montserrat"/>
              </a:rPr>
              <a:t>…</a:t>
            </a:r>
            <a:r>
              <a:rPr b="1" lang="en" sz="1600">
                <a:latin typeface="Montserrat"/>
                <a:ea typeface="Montserrat"/>
                <a:cs typeface="Montserrat"/>
                <a:sym typeface="Montserrat"/>
              </a:rPr>
              <a:t>infers an ‘attention’ hidden state</a:t>
            </a:r>
            <a:r>
              <a:rPr lang="en" sz="1600">
                <a:latin typeface="Montserrat"/>
                <a:ea typeface="Montserrat"/>
                <a:cs typeface="Montserrat"/>
                <a:sym typeface="Montserrat"/>
              </a:rPr>
              <a:t>: who they infer who they are attending</a:t>
            </a:r>
            <a:endParaRPr sz="16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00">
                <a:latin typeface="Montserrat"/>
                <a:ea typeface="Montserrat"/>
                <a:cs typeface="Montserrat"/>
                <a:sym typeface="Montserrat"/>
              </a:rPr>
              <a:t>-  ‘</a:t>
            </a:r>
            <a:r>
              <a:rPr i="1" lang="en" sz="1600">
                <a:latin typeface="Montserrat"/>
                <a:ea typeface="Montserrat"/>
                <a:cs typeface="Montserrat"/>
                <a:sym typeface="Montserrat"/>
              </a:rPr>
              <a:t>explore</a:t>
            </a:r>
            <a:r>
              <a:rPr lang="en" sz="1600">
                <a:latin typeface="Montserrat"/>
                <a:ea typeface="Montserrat"/>
                <a:cs typeface="Montserrat"/>
                <a:sym typeface="Montserrat"/>
              </a:rPr>
              <a:t>’ links to attending to ‘</a:t>
            </a:r>
            <a:r>
              <a:rPr i="1" lang="en" sz="1600">
                <a:latin typeface="Montserrat"/>
                <a:ea typeface="Montserrat"/>
                <a:cs typeface="Montserrat"/>
                <a:sym typeface="Montserrat"/>
              </a:rPr>
              <a:t>self</a:t>
            </a:r>
            <a:r>
              <a:rPr lang="en" sz="1600">
                <a:latin typeface="Montserrat"/>
                <a:ea typeface="Montserrat"/>
                <a:cs typeface="Montserrat"/>
                <a:sym typeface="Montserrat"/>
              </a:rPr>
              <a:t>’ with full certainty (probability 1.0)</a:t>
            </a:r>
            <a:endParaRPr sz="16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00">
                <a:latin typeface="Montserrat"/>
                <a:ea typeface="Montserrat"/>
                <a:cs typeface="Montserrat"/>
                <a:sym typeface="Montserrat"/>
              </a:rPr>
              <a:t>- ‘</a:t>
            </a:r>
            <a:r>
              <a:rPr i="1" lang="en" sz="1600">
                <a:latin typeface="Montserrat"/>
                <a:ea typeface="Montserrat"/>
                <a:cs typeface="Montserrat"/>
                <a:sym typeface="Montserrat"/>
              </a:rPr>
              <a:t>exploit</a:t>
            </a:r>
            <a:r>
              <a:rPr lang="en" sz="1600">
                <a:latin typeface="Montserrat"/>
                <a:ea typeface="Montserrat"/>
                <a:cs typeface="Montserrat"/>
                <a:sym typeface="Montserrat"/>
              </a:rPr>
              <a:t>’ links to attending to ‘</a:t>
            </a:r>
            <a:r>
              <a:rPr i="1" lang="en" sz="1600">
                <a:latin typeface="Montserrat"/>
                <a:ea typeface="Montserrat"/>
                <a:cs typeface="Montserrat"/>
                <a:sym typeface="Montserrat"/>
              </a:rPr>
              <a:t>neighbor</a:t>
            </a:r>
            <a:r>
              <a:rPr lang="en" sz="1600">
                <a:latin typeface="Montserrat"/>
                <a:ea typeface="Montserrat"/>
                <a:cs typeface="Montserrat"/>
                <a:sym typeface="Montserrat"/>
              </a:rPr>
              <a:t>’ with full certainty (probability 1.0)</a:t>
            </a:r>
            <a:endParaRPr sz="16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00">
                <a:latin typeface="Montserrat"/>
                <a:ea typeface="Montserrat"/>
                <a:cs typeface="Montserrat"/>
                <a:sym typeface="Montserrat"/>
              </a:rPr>
              <a:t>- Thus the agent will always know who it is attending to (i.e. fully informative transition model) based on its chosen action</a:t>
            </a:r>
            <a:endParaRPr sz="16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600">
                <a:latin typeface="Montserrat"/>
                <a:ea typeface="Montserrat"/>
                <a:cs typeface="Montserrat"/>
                <a:sym typeface="Montserrat"/>
              </a:rPr>
              <a:t>…</a:t>
            </a:r>
            <a:r>
              <a:rPr b="1" lang="en" sz="1600">
                <a:latin typeface="Montserrat"/>
                <a:ea typeface="Montserrat"/>
                <a:cs typeface="Montserrat"/>
                <a:sym typeface="Montserrat"/>
              </a:rPr>
              <a:t>receives two observations</a:t>
            </a:r>
            <a:r>
              <a:rPr lang="en" sz="1600">
                <a:latin typeface="Montserrat"/>
                <a:ea typeface="Montserrat"/>
                <a:cs typeface="Montserrat"/>
                <a:sym typeface="Montserrat"/>
              </a:rPr>
              <a:t>: who they are attending, and whether or not they achieve an ‘</a:t>
            </a:r>
            <a:r>
              <a:rPr i="1" lang="en" sz="1600">
                <a:latin typeface="Montserrat"/>
                <a:ea typeface="Montserrat"/>
                <a:cs typeface="Montserrat"/>
                <a:sym typeface="Montserrat"/>
              </a:rPr>
              <a:t>improvement</a:t>
            </a:r>
            <a:r>
              <a:rPr lang="en" sz="1600">
                <a:latin typeface="Montserrat"/>
                <a:ea typeface="Montserrat"/>
                <a:cs typeface="Montserrat"/>
                <a:sym typeface="Montserrat"/>
              </a:rPr>
              <a:t>’ in their current solution or ‘</a:t>
            </a:r>
            <a:r>
              <a:rPr i="1" lang="en" sz="1600">
                <a:latin typeface="Montserrat"/>
                <a:ea typeface="Montserrat"/>
                <a:cs typeface="Montserrat"/>
                <a:sym typeface="Montserrat"/>
              </a:rPr>
              <a:t>no improvement’ </a:t>
            </a:r>
            <a:r>
              <a:rPr lang="en" sz="1600">
                <a:latin typeface="Montserrat"/>
                <a:ea typeface="Montserrat"/>
                <a:cs typeface="Montserrat"/>
                <a:sym typeface="Montserrat"/>
              </a:rPr>
              <a:t>in their current solution</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a:t>
            </a:r>
            <a:r>
              <a:rPr b="1" lang="en" sz="1600">
                <a:latin typeface="Montserrat"/>
                <a:ea typeface="Montserrat"/>
                <a:cs typeface="Montserrat"/>
                <a:sym typeface="Montserrat"/>
              </a:rPr>
              <a:t>learns </a:t>
            </a:r>
            <a:r>
              <a:rPr lang="en" sz="1600">
                <a:latin typeface="Montserrat"/>
                <a:ea typeface="Montserrat"/>
                <a:cs typeface="Montserrat"/>
                <a:sym typeface="Montserrat"/>
              </a:rPr>
              <a:t>the relationship between observed improvement outcomes and the attention state of who are attending – i.e. they </a:t>
            </a:r>
            <a:r>
              <a:rPr i="1" lang="en" sz="1600">
                <a:latin typeface="Montserrat"/>
                <a:ea typeface="Montserrat"/>
                <a:cs typeface="Montserrat"/>
                <a:sym typeface="Montserrat"/>
              </a:rPr>
              <a:t>learn </a:t>
            </a:r>
            <a:r>
              <a:rPr lang="en" sz="1600">
                <a:latin typeface="Montserrat"/>
                <a:ea typeface="Montserrat"/>
                <a:cs typeface="Montserrat"/>
                <a:sym typeface="Montserrat"/>
              </a:rPr>
              <a:t>who they should attend to in order to see an ‘improvement’ in their solution. </a:t>
            </a:r>
            <a:endParaRPr sz="7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b="1" lang="en" sz="1500">
                <a:latin typeface="Montserrat"/>
                <a:ea typeface="Montserrat"/>
                <a:cs typeface="Montserrat"/>
                <a:sym typeface="Montserrat"/>
              </a:rPr>
              <a:t>*</a:t>
            </a:r>
            <a:r>
              <a:rPr i="1" lang="en" sz="1500">
                <a:latin typeface="Montserrat"/>
                <a:ea typeface="Montserrat"/>
                <a:cs typeface="Montserrat"/>
                <a:sym typeface="Montserrat"/>
              </a:rPr>
              <a:t>note: explore/exploit here are </a:t>
            </a:r>
            <a:r>
              <a:rPr i="1" lang="en" sz="1500" u="sng">
                <a:latin typeface="Montserrat"/>
                <a:ea typeface="Montserrat"/>
                <a:cs typeface="Montserrat"/>
                <a:sym typeface="Montserrat"/>
              </a:rPr>
              <a:t>actions</a:t>
            </a:r>
            <a:r>
              <a:rPr i="1" lang="en" sz="1500">
                <a:latin typeface="Montserrat"/>
                <a:ea typeface="Montserrat"/>
                <a:cs typeface="Montserrat"/>
                <a:sym typeface="Montserrat"/>
              </a:rPr>
              <a:t> – they are not necessarily equivalent to the ‘explore/exploit’ dilemma. For goal-drive expected free energy minimization, </a:t>
            </a:r>
            <a:r>
              <a:rPr i="1" lang="en" sz="1500" u="sng">
                <a:latin typeface="Montserrat"/>
                <a:ea typeface="Montserrat"/>
                <a:cs typeface="Montserrat"/>
                <a:sym typeface="Montserrat"/>
              </a:rPr>
              <a:t>each action can have its own exploratory or pragmatic value</a:t>
            </a:r>
            <a:r>
              <a:rPr i="1" lang="en" sz="1500">
                <a:latin typeface="Montserrat"/>
                <a:ea typeface="Montserrat"/>
                <a:cs typeface="Montserrat"/>
                <a:sym typeface="Montserrat"/>
              </a:rPr>
              <a:t>. The nomenclature used</a:t>
            </a:r>
            <a:endParaRPr i="1" sz="15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i="1" lang="en" sz="1500">
                <a:latin typeface="Montserrat"/>
                <a:ea typeface="Montserrat"/>
                <a:cs typeface="Montserrat"/>
                <a:sym typeface="Montserrat"/>
              </a:rPr>
              <a:t>simply aligns with the names of the actions in the Lazer-Friedman model.</a:t>
            </a:r>
            <a:endParaRPr i="1" sz="1500">
              <a:latin typeface="Montserrat"/>
              <a:ea typeface="Montserrat"/>
              <a:cs typeface="Montserrat"/>
              <a:sym typeface="Montserrat"/>
            </a:endParaRPr>
          </a:p>
          <a:p>
            <a:pPr indent="0" lvl="0" marL="0" rtl="0" algn="l">
              <a:lnSpc>
                <a:spcPct val="80000"/>
              </a:lnSpc>
              <a:spcBef>
                <a:spcPts val="0"/>
              </a:spcBef>
              <a:spcAft>
                <a:spcPts val="0"/>
              </a:spcAft>
              <a:buNone/>
            </a:pPr>
            <a:r>
              <a:t/>
            </a:r>
            <a:endParaRPr sz="1500">
              <a:latin typeface="Montserrat"/>
              <a:ea typeface="Montserrat"/>
              <a:cs typeface="Montserrat"/>
              <a:sym typeface="Montserrat"/>
            </a:endParaRPr>
          </a:p>
          <a:p>
            <a:pPr indent="0" lvl="0" marL="0" rtl="0" algn="l">
              <a:lnSpc>
                <a:spcPct val="80000"/>
              </a:lnSpc>
              <a:spcBef>
                <a:spcPts val="0"/>
              </a:spcBef>
              <a:spcAft>
                <a:spcPts val="0"/>
              </a:spcAft>
              <a:buNone/>
            </a:pPr>
            <a:r>
              <a:t/>
            </a:r>
            <a:endParaRPr sz="1500">
              <a:latin typeface="Montserrat"/>
              <a:ea typeface="Montserrat"/>
              <a:cs typeface="Montserrat"/>
              <a:sym typeface="Montserrat"/>
            </a:endParaRPr>
          </a:p>
          <a:p>
            <a:pPr indent="0" lvl="0" marL="0" rtl="0" algn="l">
              <a:lnSpc>
                <a:spcPct val="80000"/>
              </a:lnSpc>
              <a:spcBef>
                <a:spcPts val="0"/>
              </a:spcBef>
              <a:spcAft>
                <a:spcPts val="0"/>
              </a:spcAft>
              <a:buNone/>
            </a:pPr>
            <a:r>
              <a:t/>
            </a:r>
            <a:endParaRPr i="1" sz="1600">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6"/>
          <p:cNvPicPr preferRelativeResize="0"/>
          <p:nvPr/>
        </p:nvPicPr>
        <p:blipFill>
          <a:blip r:embed="rId3">
            <a:alphaModFix/>
          </a:blip>
          <a:stretch>
            <a:fillRect/>
          </a:stretch>
        </p:blipFill>
        <p:spPr>
          <a:xfrm>
            <a:off x="586100" y="176038"/>
            <a:ext cx="8332902" cy="4791424"/>
          </a:xfrm>
          <a:prstGeom prst="rect">
            <a:avLst/>
          </a:prstGeom>
          <a:noFill/>
          <a:ln>
            <a:noFill/>
          </a:ln>
        </p:spPr>
      </p:pic>
      <p:sp>
        <p:nvSpPr>
          <p:cNvPr id="440" name="Google Shape;440;p56"/>
          <p:cNvSpPr txBox="1"/>
          <p:nvPr>
            <p:ph type="ctrTitle"/>
          </p:nvPr>
        </p:nvSpPr>
        <p:spPr>
          <a:xfrm>
            <a:off x="-773925" y="0"/>
            <a:ext cx="50931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280">
                <a:latin typeface="Montserrat"/>
                <a:ea typeface="Montserrat"/>
                <a:cs typeface="Montserrat"/>
                <a:sym typeface="Montserrat"/>
              </a:rPr>
              <a:t>Single-agent</a:t>
            </a:r>
            <a:endParaRPr sz="2280">
              <a:latin typeface="Montserrat"/>
              <a:ea typeface="Montserrat"/>
              <a:cs typeface="Montserrat"/>
              <a:sym typeface="Montserrat"/>
            </a:endParaRPr>
          </a:p>
          <a:p>
            <a:pPr indent="0" lvl="0" marL="0" rtl="0" algn="ctr">
              <a:spcBef>
                <a:spcPts val="0"/>
              </a:spcBef>
              <a:spcAft>
                <a:spcPts val="0"/>
              </a:spcAft>
              <a:buSzPts val="990"/>
              <a:buNone/>
            </a:pPr>
            <a:r>
              <a:rPr lang="en" sz="2280">
                <a:latin typeface="Montserrat"/>
                <a:ea typeface="Montserrat"/>
                <a:cs typeface="Montserrat"/>
                <a:sym typeface="Montserrat"/>
              </a:rPr>
              <a:t>Action-perception loop</a:t>
            </a:r>
            <a:endParaRPr sz="2280">
              <a:latin typeface="Montserrat"/>
              <a:ea typeface="Montserrat"/>
              <a:cs typeface="Montserrat"/>
              <a:sym typeface="Montserrat"/>
            </a:endParaRPr>
          </a:p>
        </p:txBody>
      </p:sp>
      <p:sp>
        <p:nvSpPr>
          <p:cNvPr id="441" name="Google Shape;44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56"/>
          <p:cNvSpPr txBox="1"/>
          <p:nvPr>
            <p:ph idx="1" type="subTitle"/>
          </p:nvPr>
        </p:nvSpPr>
        <p:spPr>
          <a:xfrm>
            <a:off x="0" y="3865475"/>
            <a:ext cx="3379200" cy="4075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600" u="sng">
                <a:latin typeface="Montserrat"/>
                <a:ea typeface="Montserrat"/>
                <a:cs typeface="Montserrat"/>
                <a:sym typeface="Montserrat"/>
              </a:rPr>
              <a:t>Agent we will construct</a:t>
            </a:r>
            <a:r>
              <a:rPr lang="en" sz="1600">
                <a:latin typeface="Montserrat"/>
                <a:ea typeface="Montserrat"/>
                <a:cs typeface="Montserrat"/>
                <a:sym typeface="Montserrat"/>
              </a:rPr>
              <a:t>:</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rPr lang="en" sz="1600">
                <a:latin typeface="Montserrat"/>
                <a:ea typeface="Montserrat"/>
                <a:cs typeface="Montserrat"/>
                <a:sym typeface="Montserrat"/>
              </a:rPr>
              <a:t>Imagine an agent whose </a:t>
            </a:r>
            <a:r>
              <a:rPr b="1" lang="en" sz="1600">
                <a:latin typeface="Montserrat"/>
                <a:ea typeface="Montserrat"/>
                <a:cs typeface="Montserrat"/>
                <a:sym typeface="Montserrat"/>
              </a:rPr>
              <a:t>task is to iteratively improve their  solution to a complex task.</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800">
              <a:latin typeface="Montserrat"/>
              <a:ea typeface="Montserrat"/>
              <a:cs typeface="Montserrat"/>
              <a:sym typeface="Montserrat"/>
            </a:endParaRPr>
          </a:p>
          <a:p>
            <a:pPr indent="0" lvl="0" marL="0" rtl="0" algn="l">
              <a:lnSpc>
                <a:spcPct val="80000"/>
              </a:lnSpc>
              <a:spcBef>
                <a:spcPts val="0"/>
              </a:spcBef>
              <a:spcAft>
                <a:spcPts val="0"/>
              </a:spcAft>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i="1" sz="1600">
              <a:latin typeface="Montserrat"/>
              <a:ea typeface="Montserrat"/>
              <a:cs typeface="Montserrat"/>
              <a:sym typeface="Montserrat"/>
            </a:endParaRPr>
          </a:p>
        </p:txBody>
      </p:sp>
      <p:sp>
        <p:nvSpPr>
          <p:cNvPr id="443" name="Google Shape;443;p56"/>
          <p:cNvSpPr txBox="1"/>
          <p:nvPr/>
        </p:nvSpPr>
        <p:spPr>
          <a:xfrm>
            <a:off x="4031900" y="2085025"/>
            <a:ext cx="513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7"/>
          <p:cNvPicPr preferRelativeResize="0"/>
          <p:nvPr/>
        </p:nvPicPr>
        <p:blipFill>
          <a:blip r:embed="rId3">
            <a:alphaModFix/>
          </a:blip>
          <a:stretch>
            <a:fillRect/>
          </a:stretch>
        </p:blipFill>
        <p:spPr>
          <a:xfrm>
            <a:off x="6079650" y="4691787"/>
            <a:ext cx="1894359" cy="446700"/>
          </a:xfrm>
          <a:prstGeom prst="rect">
            <a:avLst/>
          </a:prstGeom>
          <a:noFill/>
          <a:ln>
            <a:noFill/>
          </a:ln>
        </p:spPr>
      </p:pic>
      <p:pic>
        <p:nvPicPr>
          <p:cNvPr id="449" name="Google Shape;449;p57"/>
          <p:cNvPicPr preferRelativeResize="0"/>
          <p:nvPr/>
        </p:nvPicPr>
        <p:blipFill>
          <a:blip r:embed="rId4">
            <a:alphaModFix/>
          </a:blip>
          <a:stretch>
            <a:fillRect/>
          </a:stretch>
        </p:blipFill>
        <p:spPr>
          <a:xfrm>
            <a:off x="5499104" y="2125350"/>
            <a:ext cx="2474897" cy="368200"/>
          </a:xfrm>
          <a:prstGeom prst="rect">
            <a:avLst/>
          </a:prstGeom>
          <a:noFill/>
          <a:ln>
            <a:noFill/>
          </a:ln>
        </p:spPr>
      </p:pic>
      <p:sp>
        <p:nvSpPr>
          <p:cNvPr id="450" name="Google Shape;450;p57"/>
          <p:cNvSpPr txBox="1"/>
          <p:nvPr>
            <p:ph type="ctrTitle"/>
          </p:nvPr>
        </p:nvSpPr>
        <p:spPr>
          <a:xfrm>
            <a:off x="163950" y="0"/>
            <a:ext cx="8418300" cy="44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80">
                <a:latin typeface="Montserrat"/>
                <a:ea typeface="Montserrat"/>
                <a:cs typeface="Montserrat"/>
                <a:sym typeface="Montserrat"/>
              </a:rPr>
              <a:t>ABC(DEFG)’s of Inference</a:t>
            </a:r>
            <a:endParaRPr sz="2380">
              <a:latin typeface="Montserrat"/>
              <a:ea typeface="Montserrat"/>
              <a:cs typeface="Montserrat"/>
              <a:sym typeface="Montserrat"/>
            </a:endParaRPr>
          </a:p>
        </p:txBody>
      </p:sp>
      <p:sp>
        <p:nvSpPr>
          <p:cNvPr id="451" name="Google Shape;451;p57"/>
          <p:cNvSpPr txBox="1"/>
          <p:nvPr>
            <p:ph idx="1" type="subTitle"/>
          </p:nvPr>
        </p:nvSpPr>
        <p:spPr>
          <a:xfrm>
            <a:off x="0" y="262950"/>
            <a:ext cx="4655700" cy="2857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800" u="sng">
                <a:latin typeface="Montserrat"/>
                <a:ea typeface="Montserrat"/>
                <a:cs typeface="Montserrat"/>
                <a:sym typeface="Montserrat"/>
              </a:rPr>
              <a:t>First define what we </a:t>
            </a:r>
            <a:endParaRPr b="1" sz="1800" u="sng">
              <a:latin typeface="Montserrat"/>
              <a:ea typeface="Montserrat"/>
              <a:cs typeface="Montserrat"/>
              <a:sym typeface="Montserrat"/>
            </a:endParaRPr>
          </a:p>
          <a:p>
            <a:pPr indent="0" lvl="0" marL="0" rtl="0" algn="l">
              <a:lnSpc>
                <a:spcPct val="80000"/>
              </a:lnSpc>
              <a:spcBef>
                <a:spcPts val="0"/>
              </a:spcBef>
              <a:spcAft>
                <a:spcPts val="0"/>
              </a:spcAft>
              <a:buNone/>
            </a:pPr>
            <a:r>
              <a:rPr b="1" lang="en" sz="1800" u="sng">
                <a:latin typeface="Montserrat"/>
                <a:ea typeface="Montserrat"/>
                <a:cs typeface="Montserrat"/>
                <a:sym typeface="Montserrat"/>
              </a:rPr>
              <a:t>will be relating in the model</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(Hidden) States</a:t>
            </a:r>
            <a:endParaRPr sz="1800" u="sng">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separated into N hidden state factors, each with their own discrete levels (discrete states)</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Observations/outcomes</a:t>
            </a:r>
            <a:endParaRPr sz="1800" u="sng">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separated into M outcome modalities, each with their own discrete levels (discrete observations)</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latin typeface="Montserrat"/>
                <a:ea typeface="Montserrat"/>
                <a:cs typeface="Montserrat"/>
                <a:sym typeface="Montserrat"/>
              </a:rPr>
              <a:t>Controls/actions/policies</a:t>
            </a:r>
            <a:endParaRPr sz="1800" u="sng">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separated into F control factors, each with their own discrete levels (discrete actions)</a:t>
            </a:r>
            <a:endParaRPr sz="1800">
              <a:latin typeface="Montserrat"/>
              <a:ea typeface="Montserrat"/>
              <a:cs typeface="Montserrat"/>
              <a:sym typeface="Montserrat"/>
            </a:endParaRPr>
          </a:p>
        </p:txBody>
      </p:sp>
      <p:sp>
        <p:nvSpPr>
          <p:cNvPr id="452" name="Google Shape;452;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57"/>
          <p:cNvSpPr txBox="1"/>
          <p:nvPr/>
        </p:nvSpPr>
        <p:spPr>
          <a:xfrm>
            <a:off x="4655700" y="262950"/>
            <a:ext cx="4960800" cy="46176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1800" u="sng">
                <a:solidFill>
                  <a:schemeClr val="dk2"/>
                </a:solidFill>
                <a:latin typeface="Montserrat"/>
                <a:ea typeface="Montserrat"/>
                <a:cs typeface="Montserrat"/>
                <a:sym typeface="Montserrat"/>
              </a:rPr>
              <a:t>Link as categorical distributions</a:t>
            </a:r>
            <a:r>
              <a:rPr b="1" lang="en" sz="1800" u="sng">
                <a:solidFill>
                  <a:schemeClr val="dk2"/>
                </a:solidFill>
                <a:latin typeface="Montserrat"/>
                <a:ea typeface="Montserrat"/>
                <a:cs typeface="Montserrat"/>
                <a:sym typeface="Montserrat"/>
              </a:rPr>
              <a:t>:</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solidFill>
                  <a:schemeClr val="dk2"/>
                </a:solidFill>
                <a:latin typeface="Montserrat"/>
                <a:ea typeface="Montserrat"/>
                <a:cs typeface="Montserrat"/>
                <a:sym typeface="Montserrat"/>
              </a:rPr>
              <a:t>“A matrix”</a:t>
            </a:r>
            <a:r>
              <a:rPr lang="en" sz="1800">
                <a:solidFill>
                  <a:schemeClr val="dk2"/>
                </a:solidFill>
                <a:latin typeface="Montserrat"/>
                <a:ea typeface="Montserrat"/>
                <a:cs typeface="Montserrat"/>
                <a:sym typeface="Montserrat"/>
              </a:rPr>
              <a:t> : likelihood model</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chemeClr val="dk2"/>
                </a:solidFill>
                <a:latin typeface="Montserrat"/>
                <a:ea typeface="Montserrat"/>
                <a:cs typeface="Montserrat"/>
                <a:sym typeface="Montserrat"/>
              </a:rPr>
              <a:t>- </a:t>
            </a:r>
            <a:r>
              <a:rPr lang="en" sz="1800">
                <a:solidFill>
                  <a:schemeClr val="dk2"/>
                </a:solidFill>
                <a:latin typeface="Montserrat"/>
                <a:ea typeface="Montserrat"/>
                <a:cs typeface="Montserrat"/>
                <a:sym typeface="Montserrat"/>
              </a:rPr>
              <a:t>one matrix per outcome modality</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solidFill>
                  <a:schemeClr val="dk2"/>
                </a:solidFill>
                <a:latin typeface="Montserrat"/>
                <a:ea typeface="Montserrat"/>
                <a:cs typeface="Montserrat"/>
                <a:sym typeface="Montserrat"/>
              </a:rPr>
              <a:t>“B matrix”</a:t>
            </a:r>
            <a:r>
              <a:rPr lang="en" sz="1800">
                <a:solidFill>
                  <a:schemeClr val="dk2"/>
                </a:solidFill>
                <a:latin typeface="Montserrat"/>
                <a:ea typeface="Montserrat"/>
                <a:cs typeface="Montserrat"/>
                <a:sym typeface="Montserrat"/>
              </a:rPr>
              <a:t> </a:t>
            </a:r>
            <a:r>
              <a:rPr lang="en" sz="1800">
                <a:solidFill>
                  <a:schemeClr val="dk2"/>
                </a:solidFill>
                <a:latin typeface="Montserrat"/>
                <a:ea typeface="Montserrat"/>
                <a:cs typeface="Montserrat"/>
                <a:sym typeface="Montserrat"/>
              </a:rPr>
              <a:t>: transition model</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chemeClr val="dk2"/>
                </a:solidFill>
                <a:latin typeface="Montserrat"/>
                <a:ea typeface="Montserrat"/>
                <a:cs typeface="Montserrat"/>
                <a:sym typeface="Montserrat"/>
              </a:rPr>
              <a:t>- </a:t>
            </a:r>
            <a:r>
              <a:rPr lang="en" sz="1800">
                <a:solidFill>
                  <a:schemeClr val="dk2"/>
                </a:solidFill>
                <a:latin typeface="Montserrat"/>
                <a:ea typeface="Montserrat"/>
                <a:cs typeface="Montserrat"/>
                <a:sym typeface="Montserrat"/>
              </a:rPr>
              <a:t>one matrix per hidden state factor</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solidFill>
                  <a:schemeClr val="dk2"/>
                </a:solidFill>
                <a:latin typeface="Montserrat"/>
                <a:ea typeface="Montserrat"/>
                <a:cs typeface="Montserrat"/>
                <a:sym typeface="Montserrat"/>
              </a:rPr>
              <a:t>“C matrix”</a:t>
            </a:r>
            <a:r>
              <a:rPr lang="en" sz="1800">
                <a:solidFill>
                  <a:schemeClr val="dk2"/>
                </a:solidFill>
                <a:latin typeface="Montserrat"/>
                <a:ea typeface="Montserrat"/>
                <a:cs typeface="Montserrat"/>
                <a:sym typeface="Montserrat"/>
              </a:rPr>
              <a:t> : preferences</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chemeClr val="dk2"/>
                </a:solidFill>
                <a:latin typeface="Montserrat"/>
                <a:ea typeface="Montserrat"/>
                <a:cs typeface="Montserrat"/>
                <a:sym typeface="Montserrat"/>
              </a:rPr>
              <a:t>- </a:t>
            </a:r>
            <a:r>
              <a:rPr lang="en" sz="1800">
                <a:solidFill>
                  <a:schemeClr val="dk2"/>
                </a:solidFill>
                <a:latin typeface="Montserrat"/>
                <a:ea typeface="Montserrat"/>
                <a:cs typeface="Montserrat"/>
                <a:sym typeface="Montserrat"/>
              </a:rPr>
              <a:t>one vector per outcome modality</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solidFill>
                  <a:schemeClr val="dk2"/>
                </a:solidFill>
                <a:latin typeface="Montserrat"/>
                <a:ea typeface="Montserrat"/>
                <a:cs typeface="Montserrat"/>
                <a:sym typeface="Montserrat"/>
              </a:rPr>
              <a:t>“D matrix”</a:t>
            </a:r>
            <a:r>
              <a:rPr lang="en" sz="1800">
                <a:solidFill>
                  <a:schemeClr val="dk2"/>
                </a:solidFill>
                <a:latin typeface="Montserrat"/>
                <a:ea typeface="Montserrat"/>
                <a:cs typeface="Montserrat"/>
                <a:sym typeface="Montserrat"/>
              </a:rPr>
              <a:t> : priors over initial states</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chemeClr val="dk2"/>
                </a:solidFill>
                <a:latin typeface="Montserrat"/>
                <a:ea typeface="Montserrat"/>
                <a:cs typeface="Montserrat"/>
                <a:sym typeface="Montserrat"/>
              </a:rPr>
              <a:t>- </a:t>
            </a:r>
            <a:r>
              <a:rPr lang="en" sz="1800">
                <a:solidFill>
                  <a:schemeClr val="dk2"/>
                </a:solidFill>
                <a:latin typeface="Montserrat"/>
                <a:ea typeface="Montserrat"/>
                <a:cs typeface="Montserrat"/>
                <a:sym typeface="Montserrat"/>
              </a:rPr>
              <a:t>one vector per hidden state factor</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u="sng">
                <a:solidFill>
                  <a:schemeClr val="dk2"/>
                </a:solidFill>
                <a:latin typeface="Montserrat"/>
                <a:ea typeface="Montserrat"/>
                <a:cs typeface="Montserrat"/>
                <a:sym typeface="Montserrat"/>
              </a:rPr>
              <a:t>“E matrix”</a:t>
            </a:r>
            <a:r>
              <a:rPr lang="en" sz="1800">
                <a:solidFill>
                  <a:schemeClr val="dk2"/>
                </a:solidFill>
                <a:latin typeface="Montserrat"/>
                <a:ea typeface="Montserrat"/>
                <a:cs typeface="Montserrat"/>
                <a:sym typeface="Montserrat"/>
              </a:rPr>
              <a:t> : habits</a:t>
            </a:r>
            <a:endParaRPr sz="1800">
              <a:solidFill>
                <a:schemeClr val="dk2"/>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chemeClr val="dk2"/>
                </a:solidFill>
                <a:latin typeface="Montserrat"/>
                <a:ea typeface="Montserrat"/>
                <a:cs typeface="Montserrat"/>
                <a:sym typeface="Montserrat"/>
              </a:rPr>
              <a:t>- </a:t>
            </a:r>
            <a:r>
              <a:rPr lang="en" sz="1800">
                <a:solidFill>
                  <a:schemeClr val="dk2"/>
                </a:solidFill>
                <a:latin typeface="Montserrat"/>
                <a:ea typeface="Montserrat"/>
                <a:cs typeface="Montserrat"/>
                <a:sym typeface="Montserrat"/>
              </a:rPr>
              <a:t>one vector per control factor</a:t>
            </a:r>
            <a:endParaRPr sz="1800">
              <a:solidFill>
                <a:schemeClr val="dk2"/>
              </a:solidFill>
              <a:latin typeface="Montserrat"/>
              <a:ea typeface="Montserrat"/>
              <a:cs typeface="Montserrat"/>
              <a:sym typeface="Montserrat"/>
            </a:endParaRPr>
          </a:p>
        </p:txBody>
      </p:sp>
      <p:pic>
        <p:nvPicPr>
          <p:cNvPr id="454" name="Google Shape;454;p57"/>
          <p:cNvPicPr preferRelativeResize="0"/>
          <p:nvPr/>
        </p:nvPicPr>
        <p:blipFill>
          <a:blip r:embed="rId5">
            <a:alphaModFix/>
          </a:blip>
          <a:stretch>
            <a:fillRect/>
          </a:stretch>
        </p:blipFill>
        <p:spPr>
          <a:xfrm>
            <a:off x="6031314" y="3034177"/>
            <a:ext cx="1736286" cy="368187"/>
          </a:xfrm>
          <a:prstGeom prst="rect">
            <a:avLst/>
          </a:prstGeom>
          <a:noFill/>
          <a:ln>
            <a:noFill/>
          </a:ln>
        </p:spPr>
      </p:pic>
      <p:pic>
        <p:nvPicPr>
          <p:cNvPr id="455" name="Google Shape;455;p57"/>
          <p:cNvPicPr preferRelativeResize="0"/>
          <p:nvPr/>
        </p:nvPicPr>
        <p:blipFill>
          <a:blip r:embed="rId6">
            <a:alphaModFix/>
          </a:blip>
          <a:stretch>
            <a:fillRect/>
          </a:stretch>
        </p:blipFill>
        <p:spPr>
          <a:xfrm>
            <a:off x="5144660" y="1267625"/>
            <a:ext cx="3509602" cy="393600"/>
          </a:xfrm>
          <a:prstGeom prst="rect">
            <a:avLst/>
          </a:prstGeom>
          <a:noFill/>
          <a:ln>
            <a:noFill/>
          </a:ln>
        </p:spPr>
      </p:pic>
      <p:pic>
        <p:nvPicPr>
          <p:cNvPr id="456" name="Google Shape;456;p57"/>
          <p:cNvPicPr preferRelativeResize="0"/>
          <p:nvPr/>
        </p:nvPicPr>
        <p:blipFill>
          <a:blip r:embed="rId7">
            <a:alphaModFix/>
          </a:blip>
          <a:stretch>
            <a:fillRect/>
          </a:stretch>
        </p:blipFill>
        <p:spPr>
          <a:xfrm>
            <a:off x="6049834" y="3885726"/>
            <a:ext cx="1828103" cy="406225"/>
          </a:xfrm>
          <a:prstGeom prst="rect">
            <a:avLst/>
          </a:prstGeom>
          <a:noFill/>
          <a:ln>
            <a:noFill/>
          </a:ln>
        </p:spPr>
      </p:pic>
      <p:pic>
        <p:nvPicPr>
          <p:cNvPr id="457" name="Google Shape;457;p57"/>
          <p:cNvPicPr preferRelativeResize="0"/>
          <p:nvPr/>
        </p:nvPicPr>
        <p:blipFill>
          <a:blip r:embed="rId8">
            <a:alphaModFix/>
          </a:blip>
          <a:stretch>
            <a:fillRect/>
          </a:stretch>
        </p:blipFill>
        <p:spPr>
          <a:xfrm>
            <a:off x="616010" y="1867100"/>
            <a:ext cx="2661903" cy="351125"/>
          </a:xfrm>
          <a:prstGeom prst="rect">
            <a:avLst/>
          </a:prstGeom>
          <a:noFill/>
          <a:ln>
            <a:noFill/>
          </a:ln>
        </p:spPr>
      </p:pic>
      <p:pic>
        <p:nvPicPr>
          <p:cNvPr id="458" name="Google Shape;458;p57"/>
          <p:cNvPicPr preferRelativeResize="0"/>
          <p:nvPr/>
        </p:nvPicPr>
        <p:blipFill>
          <a:blip r:embed="rId9">
            <a:alphaModFix/>
          </a:blip>
          <a:stretch>
            <a:fillRect/>
          </a:stretch>
        </p:blipFill>
        <p:spPr>
          <a:xfrm>
            <a:off x="680402" y="3386200"/>
            <a:ext cx="2795148" cy="351125"/>
          </a:xfrm>
          <a:prstGeom prst="rect">
            <a:avLst/>
          </a:prstGeom>
          <a:noFill/>
          <a:ln>
            <a:noFill/>
          </a:ln>
        </p:spPr>
      </p:pic>
      <p:pic>
        <p:nvPicPr>
          <p:cNvPr id="459" name="Google Shape;459;p57"/>
          <p:cNvPicPr preferRelativeResize="0"/>
          <p:nvPr/>
        </p:nvPicPr>
        <p:blipFill>
          <a:blip r:embed="rId10">
            <a:alphaModFix/>
          </a:blip>
          <a:stretch>
            <a:fillRect/>
          </a:stretch>
        </p:blipFill>
        <p:spPr>
          <a:xfrm>
            <a:off x="680400" y="4747711"/>
            <a:ext cx="2795149" cy="334865"/>
          </a:xfrm>
          <a:prstGeom prst="rect">
            <a:avLst/>
          </a:prstGeom>
          <a:noFill/>
          <a:ln>
            <a:noFill/>
          </a:ln>
        </p:spPr>
      </p:pic>
      <p:cxnSp>
        <p:nvCxnSpPr>
          <p:cNvPr id="460" name="Google Shape;460;p57"/>
          <p:cNvCxnSpPr/>
          <p:nvPr/>
        </p:nvCxnSpPr>
        <p:spPr>
          <a:xfrm flipH="1">
            <a:off x="4655700" y="794850"/>
            <a:ext cx="8100" cy="804600"/>
          </a:xfrm>
          <a:prstGeom prst="straightConnector1">
            <a:avLst/>
          </a:prstGeom>
          <a:noFill/>
          <a:ln cap="flat" cmpd="sng" w="28575">
            <a:solidFill>
              <a:schemeClr val="dk2"/>
            </a:solidFill>
            <a:prstDash val="solid"/>
            <a:round/>
            <a:headEnd len="med" w="med" type="none"/>
            <a:tailEnd len="med" w="med" type="none"/>
          </a:ln>
        </p:spPr>
      </p:cxnSp>
      <p:cxnSp>
        <p:nvCxnSpPr>
          <p:cNvPr id="461" name="Google Shape;461;p57"/>
          <p:cNvCxnSpPr/>
          <p:nvPr/>
        </p:nvCxnSpPr>
        <p:spPr>
          <a:xfrm flipH="1">
            <a:off x="4663800" y="1696425"/>
            <a:ext cx="8100" cy="804600"/>
          </a:xfrm>
          <a:prstGeom prst="straightConnector1">
            <a:avLst/>
          </a:prstGeom>
          <a:noFill/>
          <a:ln cap="flat" cmpd="sng" w="28575">
            <a:solidFill>
              <a:schemeClr val="dk2"/>
            </a:solidFill>
            <a:prstDash val="solid"/>
            <a:round/>
            <a:headEnd len="med" w="med" type="none"/>
            <a:tailEnd len="med" w="med" type="none"/>
          </a:ln>
        </p:spPr>
      </p:cxnSp>
      <p:cxnSp>
        <p:nvCxnSpPr>
          <p:cNvPr id="462" name="Google Shape;462;p57"/>
          <p:cNvCxnSpPr/>
          <p:nvPr/>
        </p:nvCxnSpPr>
        <p:spPr>
          <a:xfrm flipH="1">
            <a:off x="4655700" y="2598000"/>
            <a:ext cx="8100" cy="804600"/>
          </a:xfrm>
          <a:prstGeom prst="straightConnector1">
            <a:avLst/>
          </a:prstGeom>
          <a:noFill/>
          <a:ln cap="flat" cmpd="sng" w="28575">
            <a:solidFill>
              <a:schemeClr val="dk2"/>
            </a:solidFill>
            <a:prstDash val="solid"/>
            <a:round/>
            <a:headEnd len="med" w="med" type="none"/>
            <a:tailEnd len="med" w="med" type="none"/>
          </a:ln>
        </p:spPr>
      </p:cxnSp>
      <p:cxnSp>
        <p:nvCxnSpPr>
          <p:cNvPr id="463" name="Google Shape;463;p57"/>
          <p:cNvCxnSpPr/>
          <p:nvPr/>
        </p:nvCxnSpPr>
        <p:spPr>
          <a:xfrm flipH="1">
            <a:off x="4655700" y="3487350"/>
            <a:ext cx="8100" cy="804600"/>
          </a:xfrm>
          <a:prstGeom prst="straightConnector1">
            <a:avLst/>
          </a:prstGeom>
          <a:noFill/>
          <a:ln cap="flat" cmpd="sng" w="28575">
            <a:solidFill>
              <a:schemeClr val="dk2"/>
            </a:solidFill>
            <a:prstDash val="solid"/>
            <a:round/>
            <a:headEnd len="med" w="med" type="none"/>
            <a:tailEnd len="med" w="med" type="none"/>
          </a:ln>
        </p:spPr>
      </p:cxnSp>
      <p:cxnSp>
        <p:nvCxnSpPr>
          <p:cNvPr id="464" name="Google Shape;464;p57"/>
          <p:cNvCxnSpPr/>
          <p:nvPr/>
        </p:nvCxnSpPr>
        <p:spPr>
          <a:xfrm flipH="1">
            <a:off x="4655700" y="4338900"/>
            <a:ext cx="8100" cy="804600"/>
          </a:xfrm>
          <a:prstGeom prst="straightConnector1">
            <a:avLst/>
          </a:prstGeom>
          <a:noFill/>
          <a:ln cap="flat" cmpd="sng" w="28575">
            <a:solidFill>
              <a:schemeClr val="dk2"/>
            </a:solidFill>
            <a:prstDash val="solid"/>
            <a:round/>
            <a:headEnd len="med" w="med" type="none"/>
            <a:tailEnd len="med" w="med" type="none"/>
          </a:ln>
        </p:spPr>
      </p:cxnSp>
      <p:cxnSp>
        <p:nvCxnSpPr>
          <p:cNvPr id="465" name="Google Shape;465;p57"/>
          <p:cNvCxnSpPr/>
          <p:nvPr/>
        </p:nvCxnSpPr>
        <p:spPr>
          <a:xfrm flipH="1">
            <a:off x="64575" y="999275"/>
            <a:ext cx="6300" cy="1319100"/>
          </a:xfrm>
          <a:prstGeom prst="straightConnector1">
            <a:avLst/>
          </a:prstGeom>
          <a:noFill/>
          <a:ln cap="flat" cmpd="sng" w="28575">
            <a:solidFill>
              <a:schemeClr val="dk2"/>
            </a:solidFill>
            <a:prstDash val="solid"/>
            <a:round/>
            <a:headEnd len="med" w="med" type="none"/>
            <a:tailEnd len="med" w="med" type="none"/>
          </a:ln>
        </p:spPr>
      </p:cxnSp>
      <p:cxnSp>
        <p:nvCxnSpPr>
          <p:cNvPr id="466" name="Google Shape;466;p57"/>
          <p:cNvCxnSpPr/>
          <p:nvPr/>
        </p:nvCxnSpPr>
        <p:spPr>
          <a:xfrm flipH="1">
            <a:off x="64575" y="2377325"/>
            <a:ext cx="6300" cy="1319100"/>
          </a:xfrm>
          <a:prstGeom prst="straightConnector1">
            <a:avLst/>
          </a:prstGeom>
          <a:noFill/>
          <a:ln cap="flat" cmpd="sng" w="28575">
            <a:solidFill>
              <a:schemeClr val="dk2"/>
            </a:solidFill>
            <a:prstDash val="solid"/>
            <a:round/>
            <a:headEnd len="med" w="med" type="none"/>
            <a:tailEnd len="med" w="med" type="none"/>
          </a:ln>
        </p:spPr>
      </p:cxnSp>
      <p:cxnSp>
        <p:nvCxnSpPr>
          <p:cNvPr id="467" name="Google Shape;467;p57"/>
          <p:cNvCxnSpPr/>
          <p:nvPr/>
        </p:nvCxnSpPr>
        <p:spPr>
          <a:xfrm flipH="1">
            <a:off x="64575" y="3815875"/>
            <a:ext cx="6300" cy="1319100"/>
          </a:xfrm>
          <a:prstGeom prst="straightConnector1">
            <a:avLst/>
          </a:prstGeom>
          <a:noFill/>
          <a:ln cap="flat" cmpd="sng" w="28575">
            <a:solidFill>
              <a:schemeClr val="dk2"/>
            </a:solidFill>
            <a:prstDash val="solid"/>
            <a:round/>
            <a:headEnd len="med" w="med" type="none"/>
            <a:tailEnd len="med" w="med" type="none"/>
          </a:ln>
        </p:spPr>
      </p:cxnSp>
      <p:cxnSp>
        <p:nvCxnSpPr>
          <p:cNvPr id="468" name="Google Shape;468;p57"/>
          <p:cNvCxnSpPr/>
          <p:nvPr/>
        </p:nvCxnSpPr>
        <p:spPr>
          <a:xfrm flipH="1" rot="10800000">
            <a:off x="4706250" y="1624950"/>
            <a:ext cx="4314900" cy="11400"/>
          </a:xfrm>
          <a:prstGeom prst="straightConnector1">
            <a:avLst/>
          </a:prstGeom>
          <a:noFill/>
          <a:ln cap="flat" cmpd="sng" w="28575">
            <a:solidFill>
              <a:schemeClr val="dk2"/>
            </a:solidFill>
            <a:prstDash val="solid"/>
            <a:round/>
            <a:headEnd len="med" w="med" type="none"/>
            <a:tailEnd len="med" w="med" type="none"/>
          </a:ln>
        </p:spPr>
      </p:cxnSp>
      <p:cxnSp>
        <p:nvCxnSpPr>
          <p:cNvPr id="469" name="Google Shape;469;p57"/>
          <p:cNvCxnSpPr/>
          <p:nvPr/>
        </p:nvCxnSpPr>
        <p:spPr>
          <a:xfrm flipH="1" rot="10800000">
            <a:off x="4742013" y="2482150"/>
            <a:ext cx="4314900" cy="11400"/>
          </a:xfrm>
          <a:prstGeom prst="straightConnector1">
            <a:avLst/>
          </a:prstGeom>
          <a:noFill/>
          <a:ln cap="flat" cmpd="sng" w="28575">
            <a:solidFill>
              <a:schemeClr val="dk2"/>
            </a:solidFill>
            <a:prstDash val="solid"/>
            <a:round/>
            <a:headEnd len="med" w="med" type="none"/>
            <a:tailEnd len="med" w="med" type="none"/>
          </a:ln>
        </p:spPr>
      </p:cxnSp>
      <p:cxnSp>
        <p:nvCxnSpPr>
          <p:cNvPr id="470" name="Google Shape;470;p57"/>
          <p:cNvCxnSpPr/>
          <p:nvPr/>
        </p:nvCxnSpPr>
        <p:spPr>
          <a:xfrm flipH="1" rot="10800000">
            <a:off x="4742025" y="3402375"/>
            <a:ext cx="4314900" cy="11400"/>
          </a:xfrm>
          <a:prstGeom prst="straightConnector1">
            <a:avLst/>
          </a:prstGeom>
          <a:noFill/>
          <a:ln cap="flat" cmpd="sng" w="28575">
            <a:solidFill>
              <a:schemeClr val="dk2"/>
            </a:solidFill>
            <a:prstDash val="solid"/>
            <a:round/>
            <a:headEnd len="med" w="med" type="none"/>
            <a:tailEnd len="med" w="med" type="none"/>
          </a:ln>
        </p:spPr>
      </p:cxnSp>
      <p:cxnSp>
        <p:nvCxnSpPr>
          <p:cNvPr id="471" name="Google Shape;471;p57"/>
          <p:cNvCxnSpPr/>
          <p:nvPr/>
        </p:nvCxnSpPr>
        <p:spPr>
          <a:xfrm flipH="1" rot="10800000">
            <a:off x="4806438" y="4280550"/>
            <a:ext cx="4314900" cy="11400"/>
          </a:xfrm>
          <a:prstGeom prst="straightConnector1">
            <a:avLst/>
          </a:prstGeom>
          <a:noFill/>
          <a:ln cap="flat" cmpd="sng" w="28575">
            <a:solidFill>
              <a:schemeClr val="dk2"/>
            </a:solidFill>
            <a:prstDash val="solid"/>
            <a:round/>
            <a:headEnd len="med" w="med" type="none"/>
            <a:tailEnd len="med" w="med" type="none"/>
          </a:ln>
        </p:spPr>
      </p:cxnSp>
      <p:cxnSp>
        <p:nvCxnSpPr>
          <p:cNvPr id="472" name="Google Shape;472;p57"/>
          <p:cNvCxnSpPr/>
          <p:nvPr/>
        </p:nvCxnSpPr>
        <p:spPr>
          <a:xfrm flipH="1" rot="10800000">
            <a:off x="128613" y="2218213"/>
            <a:ext cx="4314900" cy="11400"/>
          </a:xfrm>
          <a:prstGeom prst="straightConnector1">
            <a:avLst/>
          </a:prstGeom>
          <a:noFill/>
          <a:ln cap="flat" cmpd="sng" w="28575">
            <a:solidFill>
              <a:schemeClr val="dk2"/>
            </a:solidFill>
            <a:prstDash val="solid"/>
            <a:round/>
            <a:headEnd len="med" w="med" type="none"/>
            <a:tailEnd len="med" w="med" type="none"/>
          </a:ln>
        </p:spPr>
      </p:cxnSp>
      <p:cxnSp>
        <p:nvCxnSpPr>
          <p:cNvPr id="473" name="Google Shape;473;p57"/>
          <p:cNvCxnSpPr/>
          <p:nvPr/>
        </p:nvCxnSpPr>
        <p:spPr>
          <a:xfrm flipH="1" rot="10800000">
            <a:off x="128613" y="3751525"/>
            <a:ext cx="4314900" cy="11400"/>
          </a:xfrm>
          <a:prstGeom prst="straightConnector1">
            <a:avLst/>
          </a:prstGeom>
          <a:noFill/>
          <a:ln cap="flat" cmpd="sng" w="28575">
            <a:solidFill>
              <a:schemeClr val="dk2"/>
            </a:solidFill>
            <a:prstDash val="solid"/>
            <a:round/>
            <a:headEnd len="med" w="med" type="none"/>
            <a:tailEnd len="med" w="med" type="none"/>
          </a:ln>
        </p:spPr>
      </p:cxnSp>
      <p:sp>
        <p:nvSpPr>
          <p:cNvPr id="474" name="Google Shape;474;p57"/>
          <p:cNvSpPr/>
          <p:nvPr/>
        </p:nvSpPr>
        <p:spPr>
          <a:xfrm>
            <a:off x="3648850" y="397125"/>
            <a:ext cx="1057500" cy="35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8"/>
          <p:cNvPicPr preferRelativeResize="0"/>
          <p:nvPr/>
        </p:nvPicPr>
        <p:blipFill>
          <a:blip r:embed="rId3">
            <a:alphaModFix/>
          </a:blip>
          <a:stretch>
            <a:fillRect/>
          </a:stretch>
        </p:blipFill>
        <p:spPr>
          <a:xfrm>
            <a:off x="2301900" y="2571751"/>
            <a:ext cx="6678151" cy="2646198"/>
          </a:xfrm>
          <a:prstGeom prst="rect">
            <a:avLst/>
          </a:prstGeom>
          <a:noFill/>
          <a:ln>
            <a:noFill/>
          </a:ln>
        </p:spPr>
      </p:pic>
      <p:sp>
        <p:nvSpPr>
          <p:cNvPr id="480" name="Google Shape;480;p58"/>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481" name="Google Shape;481;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58"/>
          <p:cNvSpPr txBox="1"/>
          <p:nvPr/>
        </p:nvSpPr>
        <p:spPr>
          <a:xfrm>
            <a:off x="0" y="319775"/>
            <a:ext cx="86244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dk2"/>
                </a:solidFill>
                <a:latin typeface="Montserrat"/>
                <a:ea typeface="Montserrat"/>
                <a:cs typeface="Montserrat"/>
                <a:sym typeface="Montserrat"/>
              </a:rPr>
              <a:t>Example: An agent in a two-agent network (self and one neighbor)</a:t>
            </a:r>
            <a:endParaRPr b="1" sz="1700" u="sng">
              <a:solidFill>
                <a:schemeClr val="dk2"/>
              </a:solidFill>
              <a:latin typeface="Montserrat"/>
              <a:ea typeface="Montserrat"/>
              <a:cs typeface="Montserrat"/>
              <a:sym typeface="Montserrat"/>
            </a:endParaRPr>
          </a:p>
          <a:p>
            <a:pPr indent="-336550" lvl="0" marL="457200" rtl="0" algn="l">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“Attention” (ATT) hidden state factor with 2 discrete states</a:t>
            </a:r>
            <a:endParaRPr sz="1700">
              <a:solidFill>
                <a:schemeClr val="dk2"/>
              </a:solidFill>
              <a:latin typeface="Montserrat"/>
              <a:ea typeface="Montserrat"/>
              <a:cs typeface="Montserrat"/>
              <a:sym typeface="Montserrat"/>
            </a:endParaRPr>
          </a:p>
          <a:p>
            <a:pPr indent="-336550" lvl="0" marL="457200" rtl="0" algn="l">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“Outcome” (OUT) observation modality with 3 discrete observations</a:t>
            </a:r>
            <a:endParaRPr sz="1700">
              <a:solidFill>
                <a:schemeClr val="dk2"/>
              </a:solidFill>
              <a:latin typeface="Montserrat"/>
              <a:ea typeface="Montserrat"/>
              <a:cs typeface="Montserrat"/>
              <a:sym typeface="Montserrat"/>
            </a:endParaRPr>
          </a:p>
          <a:p>
            <a:pPr indent="-336550" lvl="0" marL="457200" rtl="0" algn="l">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“Attention” (ATT) observation modality with 2 discrete observations</a:t>
            </a:r>
            <a:endParaRPr sz="1700">
              <a:solidFill>
                <a:schemeClr val="dk2"/>
              </a:solidFill>
              <a:latin typeface="Montserrat"/>
              <a:ea typeface="Montserrat"/>
              <a:cs typeface="Montserrat"/>
              <a:sym typeface="Montserrat"/>
            </a:endParaRPr>
          </a:p>
          <a:p>
            <a:pPr indent="-336550" lvl="0" marL="457200" rtl="0" algn="l">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“Attention” (ATT) control factor with 2 discrete controls (actions)</a:t>
            </a:r>
            <a:endParaRPr b="1" i="1"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 Our agent infers if attending to self or neighbor, observes improvement or not + whom they are attending, and can ‘explore’ or ‘exploit_neighbor1’</a:t>
            </a:r>
            <a:endParaRPr sz="17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i="1" lang="en" sz="1700">
                <a:solidFill>
                  <a:schemeClr val="dk2"/>
                </a:solidFill>
                <a:latin typeface="Montserrat"/>
                <a:ea typeface="Montserrat"/>
                <a:cs typeface="Montserrat"/>
                <a:sym typeface="Montserrat"/>
              </a:rPr>
              <a:t>First we set discrete names for each and store their lengths</a:t>
            </a:r>
            <a:endParaRPr sz="1700">
              <a:solidFill>
                <a:schemeClr val="dk2"/>
              </a:solidFill>
              <a:latin typeface="Montserrat"/>
              <a:ea typeface="Montserrat"/>
              <a:cs typeface="Montserrat"/>
              <a:sym typeface="Montserrat"/>
            </a:endParaRPr>
          </a:p>
        </p:txBody>
      </p:sp>
      <p:pic>
        <p:nvPicPr>
          <p:cNvPr id="483" name="Google Shape;483;p58"/>
          <p:cNvPicPr preferRelativeResize="0"/>
          <p:nvPr/>
        </p:nvPicPr>
        <p:blipFill>
          <a:blip r:embed="rId4">
            <a:alphaModFix/>
          </a:blip>
          <a:stretch>
            <a:fillRect/>
          </a:stretch>
        </p:blipFill>
        <p:spPr>
          <a:xfrm>
            <a:off x="219699" y="3565119"/>
            <a:ext cx="1871475" cy="415881"/>
          </a:xfrm>
          <a:prstGeom prst="rect">
            <a:avLst/>
          </a:prstGeom>
          <a:noFill/>
          <a:ln>
            <a:noFill/>
          </a:ln>
        </p:spPr>
      </p:pic>
      <p:pic>
        <p:nvPicPr>
          <p:cNvPr id="484" name="Google Shape;484;p58"/>
          <p:cNvPicPr preferRelativeResize="0"/>
          <p:nvPr/>
        </p:nvPicPr>
        <p:blipFill>
          <a:blip r:embed="rId5">
            <a:alphaModFix/>
          </a:blip>
          <a:stretch>
            <a:fillRect/>
          </a:stretch>
        </p:blipFill>
        <p:spPr>
          <a:xfrm>
            <a:off x="219701" y="4017346"/>
            <a:ext cx="1871475" cy="379529"/>
          </a:xfrm>
          <a:prstGeom prst="rect">
            <a:avLst/>
          </a:prstGeom>
          <a:noFill/>
          <a:ln>
            <a:noFill/>
          </a:ln>
        </p:spPr>
      </p:pic>
      <p:pic>
        <p:nvPicPr>
          <p:cNvPr id="485" name="Google Shape;485;p58"/>
          <p:cNvPicPr preferRelativeResize="0"/>
          <p:nvPr/>
        </p:nvPicPr>
        <p:blipFill>
          <a:blip r:embed="rId6">
            <a:alphaModFix/>
          </a:blip>
          <a:stretch>
            <a:fillRect/>
          </a:stretch>
        </p:blipFill>
        <p:spPr>
          <a:xfrm>
            <a:off x="310275" y="4691525"/>
            <a:ext cx="1837054" cy="451975"/>
          </a:xfrm>
          <a:prstGeom prst="rect">
            <a:avLst/>
          </a:prstGeom>
          <a:noFill/>
          <a:ln>
            <a:noFill/>
          </a:ln>
        </p:spPr>
      </p:pic>
      <p:pic>
        <p:nvPicPr>
          <p:cNvPr id="486" name="Google Shape;486;p58"/>
          <p:cNvPicPr preferRelativeResize="0"/>
          <p:nvPr/>
        </p:nvPicPr>
        <p:blipFill>
          <a:blip r:embed="rId7">
            <a:alphaModFix/>
          </a:blip>
          <a:stretch>
            <a:fillRect/>
          </a:stretch>
        </p:blipFill>
        <p:spPr>
          <a:xfrm>
            <a:off x="510849" y="2695776"/>
            <a:ext cx="1636476" cy="451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9"/>
          <p:cNvPicPr preferRelativeResize="0"/>
          <p:nvPr/>
        </p:nvPicPr>
        <p:blipFill>
          <a:blip r:embed="rId3">
            <a:alphaModFix/>
          </a:blip>
          <a:stretch>
            <a:fillRect/>
          </a:stretch>
        </p:blipFill>
        <p:spPr>
          <a:xfrm>
            <a:off x="1368350" y="1225800"/>
            <a:ext cx="7775650" cy="3601591"/>
          </a:xfrm>
          <a:prstGeom prst="rect">
            <a:avLst/>
          </a:prstGeom>
          <a:noFill/>
          <a:ln>
            <a:noFill/>
          </a:ln>
        </p:spPr>
      </p:pic>
      <p:sp>
        <p:nvSpPr>
          <p:cNvPr id="492" name="Google Shape;492;p59"/>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493" name="Google Shape;493;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4" name="Google Shape;494;p59"/>
          <p:cNvSpPr txBox="1"/>
          <p:nvPr/>
        </p:nvSpPr>
        <p:spPr>
          <a:xfrm>
            <a:off x="0" y="300325"/>
            <a:ext cx="8624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“A matrix”</a:t>
            </a:r>
            <a:r>
              <a:rPr lang="en" sz="1800">
                <a:solidFill>
                  <a:schemeClr val="dk2"/>
                </a:solidFill>
                <a:latin typeface="Montserrat"/>
                <a:ea typeface="Montserrat"/>
                <a:cs typeface="Montserrat"/>
                <a:sym typeface="Montserrat"/>
              </a:rPr>
              <a:t>: likelihood model describing agent’s beliefs regarding the conditional probability of an </a:t>
            </a:r>
            <a:r>
              <a:rPr b="1" lang="en" sz="1800">
                <a:solidFill>
                  <a:schemeClr val="dk2"/>
                </a:solidFill>
                <a:latin typeface="Montserrat"/>
                <a:ea typeface="Montserrat"/>
                <a:cs typeface="Montserrat"/>
                <a:sym typeface="Montserrat"/>
              </a:rPr>
              <a:t>outcome given the hidden state(s)</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We need </a:t>
            </a:r>
            <a:r>
              <a:rPr b="1" lang="en" sz="1800">
                <a:solidFill>
                  <a:schemeClr val="dk2"/>
                </a:solidFill>
                <a:latin typeface="Montserrat"/>
                <a:ea typeface="Montserrat"/>
                <a:cs typeface="Montserrat"/>
                <a:sym typeface="Montserrat"/>
              </a:rPr>
              <a:t>one subarray A[i] per outcome modality</a:t>
            </a:r>
            <a:endParaRPr b="1" sz="1800">
              <a:solidFill>
                <a:schemeClr val="dk2"/>
              </a:solidFill>
              <a:latin typeface="Montserrat"/>
              <a:ea typeface="Montserrat"/>
              <a:cs typeface="Montserrat"/>
              <a:sym typeface="Montserrat"/>
            </a:endParaRPr>
          </a:p>
        </p:txBody>
      </p:sp>
      <p:pic>
        <p:nvPicPr>
          <p:cNvPr id="495" name="Google Shape;495;p59"/>
          <p:cNvPicPr preferRelativeResize="0"/>
          <p:nvPr/>
        </p:nvPicPr>
        <p:blipFill>
          <a:blip r:embed="rId4">
            <a:alphaModFix/>
          </a:blip>
          <a:stretch>
            <a:fillRect/>
          </a:stretch>
        </p:blipFill>
        <p:spPr>
          <a:xfrm>
            <a:off x="42950" y="2425757"/>
            <a:ext cx="1344425" cy="291994"/>
          </a:xfrm>
          <a:prstGeom prst="rect">
            <a:avLst/>
          </a:prstGeom>
          <a:noFill/>
          <a:ln>
            <a:noFill/>
          </a:ln>
        </p:spPr>
      </p:pic>
      <p:pic>
        <p:nvPicPr>
          <p:cNvPr id="496" name="Google Shape;496;p59"/>
          <p:cNvPicPr preferRelativeResize="0"/>
          <p:nvPr/>
        </p:nvPicPr>
        <p:blipFill>
          <a:blip r:embed="rId5">
            <a:alphaModFix/>
          </a:blip>
          <a:stretch>
            <a:fillRect/>
          </a:stretch>
        </p:blipFill>
        <p:spPr>
          <a:xfrm>
            <a:off x="0" y="3827375"/>
            <a:ext cx="1344426" cy="310650"/>
          </a:xfrm>
          <a:prstGeom prst="rect">
            <a:avLst/>
          </a:prstGeom>
          <a:noFill/>
          <a:ln>
            <a:noFill/>
          </a:ln>
        </p:spPr>
      </p:pic>
      <p:cxnSp>
        <p:nvCxnSpPr>
          <p:cNvPr id="497" name="Google Shape;497;p59"/>
          <p:cNvCxnSpPr>
            <a:endCxn id="491" idx="1"/>
          </p:cNvCxnSpPr>
          <p:nvPr/>
        </p:nvCxnSpPr>
        <p:spPr>
          <a:xfrm>
            <a:off x="1368350" y="1753696"/>
            <a:ext cx="0" cy="1272900"/>
          </a:xfrm>
          <a:prstGeom prst="straightConnector1">
            <a:avLst/>
          </a:prstGeom>
          <a:noFill/>
          <a:ln cap="flat" cmpd="sng" w="28575">
            <a:solidFill>
              <a:schemeClr val="dk2"/>
            </a:solidFill>
            <a:prstDash val="solid"/>
            <a:round/>
            <a:headEnd len="med" w="med" type="none"/>
            <a:tailEnd len="med" w="med" type="none"/>
          </a:ln>
        </p:spPr>
      </p:cxnSp>
      <p:cxnSp>
        <p:nvCxnSpPr>
          <p:cNvPr id="498" name="Google Shape;498;p59"/>
          <p:cNvCxnSpPr/>
          <p:nvPr/>
        </p:nvCxnSpPr>
        <p:spPr>
          <a:xfrm>
            <a:off x="1356537" y="3176721"/>
            <a:ext cx="5400" cy="1585800"/>
          </a:xfrm>
          <a:prstGeom prst="straightConnector1">
            <a:avLst/>
          </a:prstGeom>
          <a:noFill/>
          <a:ln cap="flat" cmpd="sng" w="28575">
            <a:solidFill>
              <a:schemeClr val="dk2"/>
            </a:solidFill>
            <a:prstDash val="solid"/>
            <a:round/>
            <a:headEnd len="med" w="med" type="none"/>
            <a:tailEnd len="med" w="med" type="none"/>
          </a:ln>
        </p:spPr>
      </p:cxnSp>
      <p:pic>
        <p:nvPicPr>
          <p:cNvPr id="499" name="Google Shape;499;p59"/>
          <p:cNvPicPr preferRelativeResize="0"/>
          <p:nvPr/>
        </p:nvPicPr>
        <p:blipFill>
          <a:blip r:embed="rId6">
            <a:alphaModFix/>
          </a:blip>
          <a:stretch>
            <a:fillRect/>
          </a:stretch>
        </p:blipFill>
        <p:spPr>
          <a:xfrm>
            <a:off x="343963" y="1997288"/>
            <a:ext cx="742400" cy="335111"/>
          </a:xfrm>
          <a:prstGeom prst="rect">
            <a:avLst/>
          </a:prstGeom>
          <a:noFill/>
          <a:ln>
            <a:noFill/>
          </a:ln>
        </p:spPr>
      </p:pic>
      <p:pic>
        <p:nvPicPr>
          <p:cNvPr id="500" name="Google Shape;500;p59"/>
          <p:cNvPicPr preferRelativeResize="0"/>
          <p:nvPr/>
        </p:nvPicPr>
        <p:blipFill>
          <a:blip r:embed="rId7">
            <a:alphaModFix/>
          </a:blip>
          <a:stretch>
            <a:fillRect/>
          </a:stretch>
        </p:blipFill>
        <p:spPr>
          <a:xfrm>
            <a:off x="301009" y="3421051"/>
            <a:ext cx="742394" cy="310650"/>
          </a:xfrm>
          <a:prstGeom prst="rect">
            <a:avLst/>
          </a:prstGeom>
          <a:noFill/>
          <a:ln>
            <a:noFill/>
          </a:ln>
        </p:spPr>
      </p:pic>
      <p:sp>
        <p:nvSpPr>
          <p:cNvPr id="501" name="Google Shape;501;p59"/>
          <p:cNvSpPr txBox="1"/>
          <p:nvPr/>
        </p:nvSpPr>
        <p:spPr>
          <a:xfrm>
            <a:off x="42950" y="4762525"/>
            <a:ext cx="853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rPr>
              <a:t>Array structure</a:t>
            </a:r>
            <a:r>
              <a:rPr lang="en" sz="1800">
                <a:solidFill>
                  <a:schemeClr val="dk2"/>
                </a:solidFill>
              </a:rPr>
              <a:t>: B[i][ ‘observation’ , ‘state factor 1’, ‘state factor 2’, …  ] </a:t>
            </a:r>
            <a:endParaRPr sz="1800">
              <a:solidFill>
                <a:schemeClr val="dk2"/>
              </a:solidFill>
            </a:endParaRPr>
          </a:p>
        </p:txBody>
      </p:sp>
      <p:cxnSp>
        <p:nvCxnSpPr>
          <p:cNvPr id="502" name="Google Shape;502;p59"/>
          <p:cNvCxnSpPr/>
          <p:nvPr/>
        </p:nvCxnSpPr>
        <p:spPr>
          <a:xfrm>
            <a:off x="0" y="1234275"/>
            <a:ext cx="9170100" cy="18900"/>
          </a:xfrm>
          <a:prstGeom prst="straightConnector1">
            <a:avLst/>
          </a:prstGeom>
          <a:noFill/>
          <a:ln cap="flat" cmpd="sng" w="28575">
            <a:solidFill>
              <a:schemeClr val="dk2"/>
            </a:solidFill>
            <a:prstDash val="solid"/>
            <a:round/>
            <a:headEnd len="med" w="med" type="none"/>
            <a:tailEnd len="med" w="med" type="none"/>
          </a:ln>
        </p:spPr>
      </p:cxnSp>
      <p:pic>
        <p:nvPicPr>
          <p:cNvPr id="503" name="Google Shape;503;p59"/>
          <p:cNvPicPr preferRelativeResize="0"/>
          <p:nvPr/>
        </p:nvPicPr>
        <p:blipFill>
          <a:blip r:embed="rId8">
            <a:alphaModFix/>
          </a:blip>
          <a:stretch>
            <a:fillRect/>
          </a:stretch>
        </p:blipFill>
        <p:spPr>
          <a:xfrm>
            <a:off x="6202987" y="933800"/>
            <a:ext cx="2603685" cy="292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60"/>
          <p:cNvPicPr preferRelativeResize="0"/>
          <p:nvPr/>
        </p:nvPicPr>
        <p:blipFill>
          <a:blip r:embed="rId3">
            <a:alphaModFix/>
          </a:blip>
          <a:stretch>
            <a:fillRect/>
          </a:stretch>
        </p:blipFill>
        <p:spPr>
          <a:xfrm>
            <a:off x="0" y="1905612"/>
            <a:ext cx="3012913" cy="1100525"/>
          </a:xfrm>
          <a:prstGeom prst="rect">
            <a:avLst/>
          </a:prstGeom>
          <a:noFill/>
          <a:ln>
            <a:noFill/>
          </a:ln>
        </p:spPr>
      </p:pic>
      <p:pic>
        <p:nvPicPr>
          <p:cNvPr id="509" name="Google Shape;509;p60"/>
          <p:cNvPicPr preferRelativeResize="0"/>
          <p:nvPr/>
        </p:nvPicPr>
        <p:blipFill>
          <a:blip r:embed="rId4">
            <a:alphaModFix/>
          </a:blip>
          <a:stretch>
            <a:fillRect/>
          </a:stretch>
        </p:blipFill>
        <p:spPr>
          <a:xfrm>
            <a:off x="3510300" y="1653750"/>
            <a:ext cx="5633700" cy="1477150"/>
          </a:xfrm>
          <a:prstGeom prst="rect">
            <a:avLst/>
          </a:prstGeom>
          <a:noFill/>
          <a:ln>
            <a:noFill/>
          </a:ln>
        </p:spPr>
      </p:pic>
      <p:sp>
        <p:nvSpPr>
          <p:cNvPr id="510" name="Google Shape;510;p60"/>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511" name="Google Shape;511;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2" name="Google Shape;512;p60"/>
          <p:cNvSpPr txBox="1"/>
          <p:nvPr/>
        </p:nvSpPr>
        <p:spPr>
          <a:xfrm>
            <a:off x="0" y="339000"/>
            <a:ext cx="8916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“A matrix”</a:t>
            </a:r>
            <a:r>
              <a:rPr lang="en" sz="1800">
                <a:solidFill>
                  <a:schemeClr val="dk2"/>
                </a:solidFill>
                <a:latin typeface="Montserrat"/>
                <a:ea typeface="Montserrat"/>
                <a:cs typeface="Montserrat"/>
                <a:sym typeface="Montserrat"/>
              </a:rPr>
              <a:t>: likelihood model describing agent’s beliefs regarding the conditional probability of an </a:t>
            </a:r>
            <a:r>
              <a:rPr b="1" lang="en" sz="1800">
                <a:solidFill>
                  <a:schemeClr val="dk2"/>
                </a:solidFill>
                <a:latin typeface="Montserrat"/>
                <a:ea typeface="Montserrat"/>
                <a:cs typeface="Montserrat"/>
                <a:sym typeface="Montserrat"/>
              </a:rPr>
              <a:t>outcome given the hidden state(s)</a:t>
            </a:r>
            <a:endParaRPr b="1"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dk2"/>
              </a:solidFill>
              <a:latin typeface="Montserrat"/>
              <a:ea typeface="Montserrat"/>
              <a:cs typeface="Montserrat"/>
              <a:sym typeface="Montserrat"/>
            </a:endParaRPr>
          </a:p>
        </p:txBody>
      </p:sp>
      <p:pic>
        <p:nvPicPr>
          <p:cNvPr id="513" name="Google Shape;513;p60"/>
          <p:cNvPicPr preferRelativeResize="0"/>
          <p:nvPr/>
        </p:nvPicPr>
        <p:blipFill>
          <a:blip r:embed="rId5">
            <a:alphaModFix/>
          </a:blip>
          <a:stretch>
            <a:fillRect/>
          </a:stretch>
        </p:blipFill>
        <p:spPr>
          <a:xfrm>
            <a:off x="0" y="1273475"/>
            <a:ext cx="3710250" cy="542525"/>
          </a:xfrm>
          <a:prstGeom prst="rect">
            <a:avLst/>
          </a:prstGeom>
          <a:noFill/>
          <a:ln>
            <a:noFill/>
          </a:ln>
        </p:spPr>
      </p:pic>
      <p:pic>
        <p:nvPicPr>
          <p:cNvPr id="514" name="Google Shape;514;p60"/>
          <p:cNvPicPr preferRelativeResize="0"/>
          <p:nvPr/>
        </p:nvPicPr>
        <p:blipFill>
          <a:blip r:embed="rId6">
            <a:alphaModFix/>
          </a:blip>
          <a:stretch>
            <a:fillRect/>
          </a:stretch>
        </p:blipFill>
        <p:spPr>
          <a:xfrm>
            <a:off x="0" y="3316687"/>
            <a:ext cx="3710250" cy="556537"/>
          </a:xfrm>
          <a:prstGeom prst="rect">
            <a:avLst/>
          </a:prstGeom>
          <a:noFill/>
          <a:ln>
            <a:noFill/>
          </a:ln>
        </p:spPr>
      </p:pic>
      <p:pic>
        <p:nvPicPr>
          <p:cNvPr id="515" name="Google Shape;515;p60"/>
          <p:cNvPicPr preferRelativeResize="0"/>
          <p:nvPr/>
        </p:nvPicPr>
        <p:blipFill>
          <a:blip r:embed="rId7">
            <a:alphaModFix/>
          </a:blip>
          <a:stretch>
            <a:fillRect/>
          </a:stretch>
        </p:blipFill>
        <p:spPr>
          <a:xfrm>
            <a:off x="3662150" y="3900925"/>
            <a:ext cx="4940819" cy="1100525"/>
          </a:xfrm>
          <a:prstGeom prst="rect">
            <a:avLst/>
          </a:prstGeom>
          <a:noFill/>
          <a:ln>
            <a:noFill/>
          </a:ln>
        </p:spPr>
      </p:pic>
      <p:pic>
        <p:nvPicPr>
          <p:cNvPr id="516" name="Google Shape;516;p60"/>
          <p:cNvPicPr preferRelativeResize="0"/>
          <p:nvPr/>
        </p:nvPicPr>
        <p:blipFill>
          <a:blip r:embed="rId8">
            <a:alphaModFix/>
          </a:blip>
          <a:stretch>
            <a:fillRect/>
          </a:stretch>
        </p:blipFill>
        <p:spPr>
          <a:xfrm>
            <a:off x="0" y="3900925"/>
            <a:ext cx="1257300" cy="885825"/>
          </a:xfrm>
          <a:prstGeom prst="rect">
            <a:avLst/>
          </a:prstGeom>
          <a:noFill/>
          <a:ln>
            <a:noFill/>
          </a:ln>
        </p:spPr>
      </p:pic>
      <p:cxnSp>
        <p:nvCxnSpPr>
          <p:cNvPr id="517" name="Google Shape;517;p60"/>
          <p:cNvCxnSpPr/>
          <p:nvPr/>
        </p:nvCxnSpPr>
        <p:spPr>
          <a:xfrm>
            <a:off x="0" y="3181625"/>
            <a:ext cx="9170100" cy="18900"/>
          </a:xfrm>
          <a:prstGeom prst="straightConnector1">
            <a:avLst/>
          </a:prstGeom>
          <a:noFill/>
          <a:ln cap="flat" cmpd="sng" w="28575">
            <a:solidFill>
              <a:schemeClr val="dk2"/>
            </a:solidFill>
            <a:prstDash val="solid"/>
            <a:round/>
            <a:headEnd len="med" w="med" type="none"/>
            <a:tailEnd len="med" w="med" type="none"/>
          </a:ln>
        </p:spPr>
      </p:cxnSp>
      <p:pic>
        <p:nvPicPr>
          <p:cNvPr id="518" name="Google Shape;518;p60"/>
          <p:cNvPicPr preferRelativeResize="0"/>
          <p:nvPr/>
        </p:nvPicPr>
        <p:blipFill>
          <a:blip r:embed="rId9">
            <a:alphaModFix/>
          </a:blip>
          <a:stretch>
            <a:fillRect/>
          </a:stretch>
        </p:blipFill>
        <p:spPr>
          <a:xfrm>
            <a:off x="3839800" y="1234263"/>
            <a:ext cx="870320" cy="395600"/>
          </a:xfrm>
          <a:prstGeom prst="rect">
            <a:avLst/>
          </a:prstGeom>
          <a:noFill/>
          <a:ln>
            <a:noFill/>
          </a:ln>
        </p:spPr>
      </p:pic>
      <p:cxnSp>
        <p:nvCxnSpPr>
          <p:cNvPr id="519" name="Google Shape;519;p60"/>
          <p:cNvCxnSpPr/>
          <p:nvPr/>
        </p:nvCxnSpPr>
        <p:spPr>
          <a:xfrm>
            <a:off x="0" y="1234275"/>
            <a:ext cx="9170100" cy="18900"/>
          </a:xfrm>
          <a:prstGeom prst="straightConnector1">
            <a:avLst/>
          </a:prstGeom>
          <a:noFill/>
          <a:ln cap="flat" cmpd="sng" w="28575">
            <a:solidFill>
              <a:schemeClr val="dk2"/>
            </a:solidFill>
            <a:prstDash val="solid"/>
            <a:round/>
            <a:headEnd len="med" w="med" type="none"/>
            <a:tailEnd len="med" w="med" type="none"/>
          </a:ln>
        </p:spPr>
      </p:cxnSp>
      <p:pic>
        <p:nvPicPr>
          <p:cNvPr id="520" name="Google Shape;520;p60"/>
          <p:cNvPicPr preferRelativeResize="0"/>
          <p:nvPr/>
        </p:nvPicPr>
        <p:blipFill>
          <a:blip r:embed="rId10">
            <a:alphaModFix/>
          </a:blip>
          <a:stretch>
            <a:fillRect/>
          </a:stretch>
        </p:blipFill>
        <p:spPr>
          <a:xfrm>
            <a:off x="3802272" y="3352937"/>
            <a:ext cx="945356" cy="395575"/>
          </a:xfrm>
          <a:prstGeom prst="rect">
            <a:avLst/>
          </a:prstGeom>
          <a:noFill/>
          <a:ln>
            <a:noFill/>
          </a:ln>
        </p:spPr>
      </p:pic>
      <p:pic>
        <p:nvPicPr>
          <p:cNvPr id="521" name="Google Shape;521;p60"/>
          <p:cNvPicPr preferRelativeResize="0"/>
          <p:nvPr/>
        </p:nvPicPr>
        <p:blipFill>
          <a:blip r:embed="rId11">
            <a:alphaModFix/>
          </a:blip>
          <a:stretch>
            <a:fillRect/>
          </a:stretch>
        </p:blipFill>
        <p:spPr>
          <a:xfrm>
            <a:off x="6747575" y="1311019"/>
            <a:ext cx="1344425" cy="291994"/>
          </a:xfrm>
          <a:prstGeom prst="rect">
            <a:avLst/>
          </a:prstGeom>
          <a:noFill/>
          <a:ln>
            <a:noFill/>
          </a:ln>
        </p:spPr>
      </p:pic>
      <p:pic>
        <p:nvPicPr>
          <p:cNvPr id="522" name="Google Shape;522;p60"/>
          <p:cNvPicPr preferRelativeResize="0"/>
          <p:nvPr/>
        </p:nvPicPr>
        <p:blipFill>
          <a:blip r:embed="rId12">
            <a:alphaModFix/>
          </a:blip>
          <a:stretch>
            <a:fillRect/>
          </a:stretch>
        </p:blipFill>
        <p:spPr>
          <a:xfrm>
            <a:off x="6292850" y="3244150"/>
            <a:ext cx="1344426" cy="310650"/>
          </a:xfrm>
          <a:prstGeom prst="rect">
            <a:avLst/>
          </a:prstGeom>
          <a:noFill/>
          <a:ln>
            <a:noFill/>
          </a:ln>
        </p:spPr>
      </p:pic>
      <p:cxnSp>
        <p:nvCxnSpPr>
          <p:cNvPr id="523" name="Google Shape;523;p60"/>
          <p:cNvCxnSpPr/>
          <p:nvPr/>
        </p:nvCxnSpPr>
        <p:spPr>
          <a:xfrm flipH="1">
            <a:off x="3762000" y="1654350"/>
            <a:ext cx="5382000" cy="20100"/>
          </a:xfrm>
          <a:prstGeom prst="straightConnector1">
            <a:avLst/>
          </a:prstGeom>
          <a:noFill/>
          <a:ln cap="flat" cmpd="sng" w="9525">
            <a:solidFill>
              <a:schemeClr val="dk2"/>
            </a:solidFill>
            <a:prstDash val="solid"/>
            <a:round/>
            <a:headEnd len="med" w="med" type="none"/>
            <a:tailEnd len="med" w="med" type="none"/>
          </a:ln>
        </p:spPr>
      </p:cxnSp>
      <p:cxnSp>
        <p:nvCxnSpPr>
          <p:cNvPr id="524" name="Google Shape;524;p60"/>
          <p:cNvCxnSpPr/>
          <p:nvPr/>
        </p:nvCxnSpPr>
        <p:spPr>
          <a:xfrm flipH="1">
            <a:off x="3751800" y="3887013"/>
            <a:ext cx="5392200" cy="234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60"/>
          <p:cNvSpPr/>
          <p:nvPr/>
        </p:nvSpPr>
        <p:spPr>
          <a:xfrm>
            <a:off x="1826800" y="4321350"/>
            <a:ext cx="1604100" cy="29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6" name="Google Shape;526;p60"/>
          <p:cNvSpPr/>
          <p:nvPr/>
        </p:nvSpPr>
        <p:spPr>
          <a:xfrm>
            <a:off x="3029950" y="2436400"/>
            <a:ext cx="401100" cy="24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7" name="Google Shape;527;p60"/>
          <p:cNvPicPr preferRelativeResize="0"/>
          <p:nvPr/>
        </p:nvPicPr>
        <p:blipFill>
          <a:blip r:embed="rId13">
            <a:alphaModFix/>
          </a:blip>
          <a:stretch>
            <a:fillRect/>
          </a:stretch>
        </p:blipFill>
        <p:spPr>
          <a:xfrm>
            <a:off x="6837347" y="936125"/>
            <a:ext cx="2142702" cy="240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1"/>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533" name="Google Shape;533;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61"/>
          <p:cNvSpPr txBox="1"/>
          <p:nvPr/>
        </p:nvSpPr>
        <p:spPr>
          <a:xfrm>
            <a:off x="0" y="475075"/>
            <a:ext cx="8916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“B matrix”</a:t>
            </a:r>
            <a:r>
              <a:rPr lang="en" sz="1800">
                <a:solidFill>
                  <a:schemeClr val="dk2"/>
                </a:solidFill>
                <a:latin typeface="Montserrat"/>
                <a:ea typeface="Montserrat"/>
                <a:cs typeface="Montserrat"/>
                <a:sym typeface="Montserrat"/>
              </a:rPr>
              <a:t>: transition model describing agent’s beliefs regarding the conditional probability of the hidden state at the next time step, given the current hidden state and an action performed</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Ex. “If I explore, the state will transition from self or neighbor to self”</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dk2"/>
                </a:solidFill>
                <a:latin typeface="Montserrat"/>
                <a:ea typeface="Montserrat"/>
                <a:cs typeface="Montserrat"/>
                <a:sym typeface="Montserrat"/>
              </a:rPr>
              <a:t>We need one subarray B[i] per state factor, here just one</a:t>
            </a:r>
            <a:endParaRPr b="1" sz="1800">
              <a:solidFill>
                <a:schemeClr val="dk2"/>
              </a:solidFill>
              <a:latin typeface="Montserrat"/>
              <a:ea typeface="Montserrat"/>
              <a:cs typeface="Montserrat"/>
              <a:sym typeface="Montserrat"/>
            </a:endParaRPr>
          </a:p>
        </p:txBody>
      </p:sp>
      <p:pic>
        <p:nvPicPr>
          <p:cNvPr id="535" name="Google Shape;535;p61"/>
          <p:cNvPicPr preferRelativeResize="0"/>
          <p:nvPr/>
        </p:nvPicPr>
        <p:blipFill>
          <a:blip r:embed="rId3">
            <a:alphaModFix/>
          </a:blip>
          <a:stretch>
            <a:fillRect/>
          </a:stretch>
        </p:blipFill>
        <p:spPr>
          <a:xfrm>
            <a:off x="0" y="3179075"/>
            <a:ext cx="2313950" cy="351300"/>
          </a:xfrm>
          <a:prstGeom prst="rect">
            <a:avLst/>
          </a:prstGeom>
          <a:noFill/>
          <a:ln>
            <a:noFill/>
          </a:ln>
        </p:spPr>
      </p:pic>
      <p:cxnSp>
        <p:nvCxnSpPr>
          <p:cNvPr id="536" name="Google Shape;536;p61"/>
          <p:cNvCxnSpPr/>
          <p:nvPr/>
        </p:nvCxnSpPr>
        <p:spPr>
          <a:xfrm>
            <a:off x="2355900" y="2476475"/>
            <a:ext cx="0" cy="1756500"/>
          </a:xfrm>
          <a:prstGeom prst="straightConnector1">
            <a:avLst/>
          </a:prstGeom>
          <a:noFill/>
          <a:ln cap="flat" cmpd="sng" w="28575">
            <a:solidFill>
              <a:schemeClr val="dk2"/>
            </a:solidFill>
            <a:prstDash val="solid"/>
            <a:round/>
            <a:headEnd len="med" w="med" type="none"/>
            <a:tailEnd len="med" w="med" type="none"/>
          </a:ln>
        </p:spPr>
      </p:cxnSp>
      <p:pic>
        <p:nvPicPr>
          <p:cNvPr id="537" name="Google Shape;537;p61"/>
          <p:cNvPicPr preferRelativeResize="0"/>
          <p:nvPr/>
        </p:nvPicPr>
        <p:blipFill>
          <a:blip r:embed="rId4">
            <a:alphaModFix/>
          </a:blip>
          <a:stretch>
            <a:fillRect/>
          </a:stretch>
        </p:blipFill>
        <p:spPr>
          <a:xfrm>
            <a:off x="737199" y="2615150"/>
            <a:ext cx="839551" cy="351300"/>
          </a:xfrm>
          <a:prstGeom prst="rect">
            <a:avLst/>
          </a:prstGeom>
          <a:noFill/>
          <a:ln>
            <a:noFill/>
          </a:ln>
        </p:spPr>
      </p:pic>
      <p:sp>
        <p:nvSpPr>
          <p:cNvPr id="538" name="Google Shape;538;p61"/>
          <p:cNvSpPr txBox="1"/>
          <p:nvPr/>
        </p:nvSpPr>
        <p:spPr>
          <a:xfrm>
            <a:off x="0" y="4629175"/>
            <a:ext cx="891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Array structure</a:t>
            </a:r>
            <a:r>
              <a:rPr lang="en" sz="1800">
                <a:solidFill>
                  <a:schemeClr val="dk2"/>
                </a:solidFill>
                <a:latin typeface="Montserrat"/>
                <a:ea typeface="Montserrat"/>
                <a:cs typeface="Montserrat"/>
                <a:sym typeface="Montserrat"/>
              </a:rPr>
              <a:t>: B[i][ ‘state at t+1’ , ‘state at t’ , ‘action’ ]</a:t>
            </a:r>
            <a:endParaRPr sz="1800">
              <a:solidFill>
                <a:schemeClr val="dk2"/>
              </a:solidFill>
              <a:latin typeface="Montserrat"/>
              <a:ea typeface="Montserrat"/>
              <a:cs typeface="Montserrat"/>
              <a:sym typeface="Montserrat"/>
            </a:endParaRPr>
          </a:p>
        </p:txBody>
      </p:sp>
      <p:cxnSp>
        <p:nvCxnSpPr>
          <p:cNvPr id="539" name="Google Shape;539;p61"/>
          <p:cNvCxnSpPr/>
          <p:nvPr/>
        </p:nvCxnSpPr>
        <p:spPr>
          <a:xfrm>
            <a:off x="-13050" y="2015825"/>
            <a:ext cx="9170100" cy="18900"/>
          </a:xfrm>
          <a:prstGeom prst="straightConnector1">
            <a:avLst/>
          </a:prstGeom>
          <a:noFill/>
          <a:ln cap="flat" cmpd="sng" w="28575">
            <a:solidFill>
              <a:schemeClr val="dk2"/>
            </a:solidFill>
            <a:prstDash val="solid"/>
            <a:round/>
            <a:headEnd len="med" w="med" type="none"/>
            <a:tailEnd len="med" w="med" type="none"/>
          </a:ln>
        </p:spPr>
      </p:cxnSp>
      <p:pic>
        <p:nvPicPr>
          <p:cNvPr id="540" name="Google Shape;540;p61"/>
          <p:cNvPicPr preferRelativeResize="0"/>
          <p:nvPr/>
        </p:nvPicPr>
        <p:blipFill>
          <a:blip r:embed="rId5">
            <a:alphaModFix/>
          </a:blip>
          <a:stretch>
            <a:fillRect/>
          </a:stretch>
        </p:blipFill>
        <p:spPr>
          <a:xfrm>
            <a:off x="2397850" y="2128150"/>
            <a:ext cx="6746151" cy="2453152"/>
          </a:xfrm>
          <a:prstGeom prst="rect">
            <a:avLst/>
          </a:prstGeom>
          <a:noFill/>
          <a:ln>
            <a:noFill/>
          </a:ln>
        </p:spPr>
      </p:pic>
      <p:pic>
        <p:nvPicPr>
          <p:cNvPr id="541" name="Google Shape;541;p61"/>
          <p:cNvPicPr preferRelativeResize="0"/>
          <p:nvPr/>
        </p:nvPicPr>
        <p:blipFill>
          <a:blip r:embed="rId6">
            <a:alphaModFix/>
          </a:blip>
          <a:stretch>
            <a:fillRect/>
          </a:stretch>
        </p:blipFill>
        <p:spPr>
          <a:xfrm>
            <a:off x="6249350" y="1139400"/>
            <a:ext cx="1989575" cy="29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32400" y="0"/>
            <a:ext cx="84792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600">
                <a:latin typeface="Montserrat"/>
                <a:ea typeface="Montserrat"/>
                <a:cs typeface="Montserrat"/>
                <a:sym typeface="Montserrat"/>
              </a:rPr>
              <a:t>Agent-based Modeling: Key Terms &amp; Overview </a:t>
            </a:r>
            <a:endParaRPr sz="2600">
              <a:latin typeface="Montserrat"/>
              <a:ea typeface="Montserrat"/>
              <a:cs typeface="Montserrat"/>
              <a:sym typeface="Montserrat"/>
            </a:endParaRPr>
          </a:p>
        </p:txBody>
      </p:sp>
      <p:sp>
        <p:nvSpPr>
          <p:cNvPr id="86" name="Google Shape;86;p17"/>
          <p:cNvSpPr txBox="1"/>
          <p:nvPr>
            <p:ph idx="1" type="subTitle"/>
          </p:nvPr>
        </p:nvSpPr>
        <p:spPr>
          <a:xfrm>
            <a:off x="184775" y="537300"/>
            <a:ext cx="8479200" cy="3861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018"/>
              <a:buFont typeface="Arial"/>
              <a:buNone/>
            </a:pPr>
            <a:r>
              <a:rPr b="1" lang="en" sz="1600" u="sng">
                <a:latin typeface="Montserrat"/>
                <a:ea typeface="Montserrat"/>
                <a:cs typeface="Montserrat"/>
                <a:sym typeface="Montserrat"/>
              </a:rPr>
              <a:t>Agent</a:t>
            </a:r>
            <a:r>
              <a:rPr lang="en" sz="1600">
                <a:latin typeface="Montserrat"/>
                <a:ea typeface="Montserrat"/>
                <a:cs typeface="Montserrat"/>
                <a:sym typeface="Montserrat"/>
              </a:rPr>
              <a:t>: Fundamental entities in an agent-based model, e.g., individual persons, organisms, institutions. Agents are typically endowed with the ability to act in different ways, e.g., interact with other agents, approach/avoid, explore/exploit, move (in physical space), buy/sell. Agents may be endowed with various behavioral and demographic characteristics, typically in accordance with assumptions drawn from empirical findings, e.g., survival, goal-directedness, social conformity, utility-maximization, occupation, belief adherence.</a:t>
            </a:r>
            <a:endParaRPr sz="16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018"/>
              <a:buFont typeface="Arial"/>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018"/>
              <a:buFont typeface="Arial"/>
              <a:buNone/>
            </a:pPr>
            <a:r>
              <a:rPr b="1" lang="en" sz="1600" u="sng">
                <a:latin typeface="Montserrat"/>
                <a:ea typeface="Montserrat"/>
                <a:cs typeface="Montserrat"/>
                <a:sym typeface="Montserrat"/>
              </a:rPr>
              <a:t>Environment</a:t>
            </a:r>
            <a:r>
              <a:rPr lang="en" sz="1600">
                <a:latin typeface="Montserrat"/>
                <a:ea typeface="Montserrat"/>
                <a:cs typeface="Montserrat"/>
                <a:sym typeface="Montserrat"/>
              </a:rPr>
              <a:t>: Agents are situated in an environment, e.g., networks, social organizations, physical spaces, markets, or other niches. Agents interact with one another and the environment itself. The environment both constricts and provides affordances to agents, e.g., agents may only interact with other agents in their own (sub)network, agents cannot move outside the boundaries of a physical environment, agents find rewards in their environment.</a:t>
            </a:r>
            <a:endParaRPr sz="16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018"/>
              <a:buFont typeface="Arial"/>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018"/>
              <a:buFont typeface="Arial"/>
              <a:buNone/>
            </a:pPr>
            <a:r>
              <a:rPr b="1" lang="en" sz="1600" u="sng">
                <a:latin typeface="Montserrat"/>
                <a:ea typeface="Montserrat"/>
                <a:cs typeface="Montserrat"/>
                <a:sym typeface="Montserrat"/>
              </a:rPr>
              <a:t>Simulations</a:t>
            </a:r>
            <a:r>
              <a:rPr lang="en" sz="1600">
                <a:latin typeface="Montserrat"/>
                <a:ea typeface="Montserrat"/>
                <a:cs typeface="Montserrat"/>
                <a:sym typeface="Montserrat"/>
              </a:rPr>
              <a:t>: Simulations are coded to create the agents and their environment and then executed over some duration, typically over discrete time steps (t=1, t=2, …, t=T). Particular individual- and aggregate-results are recorded over time, e.g., individual agents’ actions taken at each time step, aggregated purchases/sales of all agents, average distance between moving agents, other use-case specific variables.</a:t>
            </a:r>
            <a:endParaRPr b="1" sz="1600" u="sng">
              <a:latin typeface="Montserrat"/>
              <a:ea typeface="Montserrat"/>
              <a:cs typeface="Montserrat"/>
              <a:sym typeface="Montserrat"/>
            </a:endParaRPr>
          </a:p>
        </p:txBody>
      </p:sp>
      <p:sp>
        <p:nvSpPr>
          <p:cNvPr id="87" name="Google Shape;87;p17"/>
          <p:cNvSpPr txBox="1"/>
          <p:nvPr>
            <p:ph idx="1" type="subTitle"/>
          </p:nvPr>
        </p:nvSpPr>
        <p:spPr>
          <a:xfrm>
            <a:off x="0" y="4707400"/>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88" name="Google Shape;8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62"/>
          <p:cNvPicPr preferRelativeResize="0"/>
          <p:nvPr/>
        </p:nvPicPr>
        <p:blipFill>
          <a:blip r:embed="rId3">
            <a:alphaModFix/>
          </a:blip>
          <a:stretch>
            <a:fillRect/>
          </a:stretch>
        </p:blipFill>
        <p:spPr>
          <a:xfrm>
            <a:off x="6179362" y="1128900"/>
            <a:ext cx="1989575" cy="296000"/>
          </a:xfrm>
          <a:prstGeom prst="rect">
            <a:avLst/>
          </a:prstGeom>
          <a:noFill/>
          <a:ln>
            <a:noFill/>
          </a:ln>
        </p:spPr>
      </p:pic>
      <p:pic>
        <p:nvPicPr>
          <p:cNvPr id="547" name="Google Shape;547;p62"/>
          <p:cNvPicPr preferRelativeResize="0"/>
          <p:nvPr/>
        </p:nvPicPr>
        <p:blipFill>
          <a:blip r:embed="rId4">
            <a:alphaModFix/>
          </a:blip>
          <a:stretch>
            <a:fillRect/>
          </a:stretch>
        </p:blipFill>
        <p:spPr>
          <a:xfrm>
            <a:off x="3271700" y="2661025"/>
            <a:ext cx="194525" cy="983900"/>
          </a:xfrm>
          <a:prstGeom prst="rect">
            <a:avLst/>
          </a:prstGeom>
          <a:noFill/>
          <a:ln>
            <a:noFill/>
          </a:ln>
        </p:spPr>
      </p:pic>
      <p:pic>
        <p:nvPicPr>
          <p:cNvPr id="548" name="Google Shape;548;p62"/>
          <p:cNvPicPr preferRelativeResize="0"/>
          <p:nvPr/>
        </p:nvPicPr>
        <p:blipFill>
          <a:blip r:embed="rId4">
            <a:alphaModFix/>
          </a:blip>
          <a:stretch>
            <a:fillRect/>
          </a:stretch>
        </p:blipFill>
        <p:spPr>
          <a:xfrm>
            <a:off x="2874950" y="4172550"/>
            <a:ext cx="194525" cy="983900"/>
          </a:xfrm>
          <a:prstGeom prst="rect">
            <a:avLst/>
          </a:prstGeom>
          <a:noFill/>
          <a:ln>
            <a:noFill/>
          </a:ln>
        </p:spPr>
      </p:pic>
      <p:pic>
        <p:nvPicPr>
          <p:cNvPr id="549" name="Google Shape;549;p62"/>
          <p:cNvPicPr preferRelativeResize="0"/>
          <p:nvPr/>
        </p:nvPicPr>
        <p:blipFill>
          <a:blip r:embed="rId5">
            <a:alphaModFix/>
          </a:blip>
          <a:stretch>
            <a:fillRect/>
          </a:stretch>
        </p:blipFill>
        <p:spPr>
          <a:xfrm>
            <a:off x="3078669" y="4054550"/>
            <a:ext cx="6065332" cy="1015800"/>
          </a:xfrm>
          <a:prstGeom prst="rect">
            <a:avLst/>
          </a:prstGeom>
          <a:noFill/>
          <a:ln>
            <a:noFill/>
          </a:ln>
        </p:spPr>
      </p:pic>
      <p:sp>
        <p:nvSpPr>
          <p:cNvPr id="550" name="Google Shape;550;p62"/>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551" name="Google Shape;551;p62"/>
          <p:cNvSpPr txBox="1"/>
          <p:nvPr/>
        </p:nvSpPr>
        <p:spPr>
          <a:xfrm>
            <a:off x="0" y="475075"/>
            <a:ext cx="8916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“B matrix”</a:t>
            </a:r>
            <a:r>
              <a:rPr lang="en" sz="1800">
                <a:solidFill>
                  <a:schemeClr val="dk2"/>
                </a:solidFill>
                <a:latin typeface="Montserrat"/>
                <a:ea typeface="Montserrat"/>
                <a:cs typeface="Montserrat"/>
                <a:sym typeface="Montserrat"/>
              </a:rPr>
              <a:t>: transition model describing agent’s beliefs regarding the conditional probability of the hidden state at the next time step, given the current hidden state and an action</a:t>
            </a:r>
            <a:endParaRPr sz="1800">
              <a:solidFill>
                <a:schemeClr val="dk2"/>
              </a:solidFill>
              <a:latin typeface="Montserrat"/>
              <a:ea typeface="Montserrat"/>
              <a:cs typeface="Montserrat"/>
              <a:sym typeface="Montserrat"/>
            </a:endParaRPr>
          </a:p>
        </p:txBody>
      </p:sp>
      <p:pic>
        <p:nvPicPr>
          <p:cNvPr id="552" name="Google Shape;552;p62"/>
          <p:cNvPicPr preferRelativeResize="0"/>
          <p:nvPr/>
        </p:nvPicPr>
        <p:blipFill>
          <a:blip r:embed="rId6">
            <a:alphaModFix/>
          </a:blip>
          <a:stretch>
            <a:fillRect/>
          </a:stretch>
        </p:blipFill>
        <p:spPr>
          <a:xfrm>
            <a:off x="6017175" y="1490875"/>
            <a:ext cx="2313950" cy="351300"/>
          </a:xfrm>
          <a:prstGeom prst="rect">
            <a:avLst/>
          </a:prstGeom>
          <a:noFill/>
          <a:ln>
            <a:noFill/>
          </a:ln>
        </p:spPr>
      </p:pic>
      <p:pic>
        <p:nvPicPr>
          <p:cNvPr id="553" name="Google Shape;553;p62"/>
          <p:cNvPicPr preferRelativeResize="0"/>
          <p:nvPr/>
        </p:nvPicPr>
        <p:blipFill>
          <a:blip r:embed="rId7">
            <a:alphaModFix/>
          </a:blip>
          <a:stretch>
            <a:fillRect/>
          </a:stretch>
        </p:blipFill>
        <p:spPr>
          <a:xfrm>
            <a:off x="4745374" y="1538800"/>
            <a:ext cx="839551" cy="351300"/>
          </a:xfrm>
          <a:prstGeom prst="rect">
            <a:avLst/>
          </a:prstGeom>
          <a:noFill/>
          <a:ln>
            <a:noFill/>
          </a:ln>
        </p:spPr>
      </p:pic>
      <p:pic>
        <p:nvPicPr>
          <p:cNvPr id="554" name="Google Shape;554;p62"/>
          <p:cNvPicPr preferRelativeResize="0"/>
          <p:nvPr/>
        </p:nvPicPr>
        <p:blipFill>
          <a:blip r:embed="rId8">
            <a:alphaModFix/>
          </a:blip>
          <a:stretch>
            <a:fillRect/>
          </a:stretch>
        </p:blipFill>
        <p:spPr>
          <a:xfrm>
            <a:off x="0" y="1490875"/>
            <a:ext cx="3778583" cy="604275"/>
          </a:xfrm>
          <a:prstGeom prst="rect">
            <a:avLst/>
          </a:prstGeom>
          <a:noFill/>
          <a:ln>
            <a:noFill/>
          </a:ln>
        </p:spPr>
      </p:pic>
      <p:pic>
        <p:nvPicPr>
          <p:cNvPr id="555" name="Google Shape;555;p62"/>
          <p:cNvPicPr preferRelativeResize="0"/>
          <p:nvPr/>
        </p:nvPicPr>
        <p:blipFill>
          <a:blip r:embed="rId9">
            <a:alphaModFix/>
          </a:blip>
          <a:stretch>
            <a:fillRect/>
          </a:stretch>
        </p:blipFill>
        <p:spPr>
          <a:xfrm>
            <a:off x="1" y="2079225"/>
            <a:ext cx="1378750" cy="1599675"/>
          </a:xfrm>
          <a:prstGeom prst="rect">
            <a:avLst/>
          </a:prstGeom>
          <a:noFill/>
          <a:ln>
            <a:noFill/>
          </a:ln>
        </p:spPr>
      </p:pic>
      <p:pic>
        <p:nvPicPr>
          <p:cNvPr id="556" name="Google Shape;556;p62"/>
          <p:cNvPicPr preferRelativeResize="0"/>
          <p:nvPr/>
        </p:nvPicPr>
        <p:blipFill>
          <a:blip r:embed="rId10">
            <a:alphaModFix/>
          </a:blip>
          <a:stretch>
            <a:fillRect/>
          </a:stretch>
        </p:blipFill>
        <p:spPr>
          <a:xfrm>
            <a:off x="3434631" y="2464413"/>
            <a:ext cx="5662669" cy="1015800"/>
          </a:xfrm>
          <a:prstGeom prst="rect">
            <a:avLst/>
          </a:prstGeom>
          <a:noFill/>
          <a:ln>
            <a:noFill/>
          </a:ln>
        </p:spPr>
      </p:pic>
      <p:pic>
        <p:nvPicPr>
          <p:cNvPr id="557" name="Google Shape;557;p62"/>
          <p:cNvPicPr preferRelativeResize="0"/>
          <p:nvPr/>
        </p:nvPicPr>
        <p:blipFill>
          <a:blip r:embed="rId11">
            <a:alphaModFix/>
          </a:blip>
          <a:stretch>
            <a:fillRect/>
          </a:stretch>
        </p:blipFill>
        <p:spPr>
          <a:xfrm>
            <a:off x="1672951" y="2785256"/>
            <a:ext cx="1651100" cy="604269"/>
          </a:xfrm>
          <a:prstGeom prst="rect">
            <a:avLst/>
          </a:prstGeom>
          <a:noFill/>
          <a:ln>
            <a:noFill/>
          </a:ln>
        </p:spPr>
      </p:pic>
      <p:pic>
        <p:nvPicPr>
          <p:cNvPr id="558" name="Google Shape;558;p62"/>
          <p:cNvPicPr preferRelativeResize="0"/>
          <p:nvPr/>
        </p:nvPicPr>
        <p:blipFill>
          <a:blip r:embed="rId12">
            <a:alphaModFix/>
          </a:blip>
          <a:stretch>
            <a:fillRect/>
          </a:stretch>
        </p:blipFill>
        <p:spPr>
          <a:xfrm>
            <a:off x="684252" y="4369300"/>
            <a:ext cx="2190694" cy="590400"/>
          </a:xfrm>
          <a:prstGeom prst="rect">
            <a:avLst/>
          </a:prstGeom>
          <a:noFill/>
          <a:ln>
            <a:noFill/>
          </a:ln>
        </p:spPr>
      </p:pic>
      <p:cxnSp>
        <p:nvCxnSpPr>
          <p:cNvPr id="559" name="Google Shape;559;p62"/>
          <p:cNvCxnSpPr/>
          <p:nvPr/>
        </p:nvCxnSpPr>
        <p:spPr>
          <a:xfrm flipH="1" rot="10800000">
            <a:off x="1749850" y="2425500"/>
            <a:ext cx="7502100" cy="29400"/>
          </a:xfrm>
          <a:prstGeom prst="straightConnector1">
            <a:avLst/>
          </a:prstGeom>
          <a:noFill/>
          <a:ln cap="flat" cmpd="sng" w="9525">
            <a:solidFill>
              <a:schemeClr val="dk2"/>
            </a:solidFill>
            <a:prstDash val="solid"/>
            <a:round/>
            <a:headEnd len="med" w="med" type="none"/>
            <a:tailEnd len="med" w="med" type="none"/>
          </a:ln>
        </p:spPr>
      </p:cxnSp>
      <p:cxnSp>
        <p:nvCxnSpPr>
          <p:cNvPr id="560" name="Google Shape;560;p62"/>
          <p:cNvCxnSpPr/>
          <p:nvPr/>
        </p:nvCxnSpPr>
        <p:spPr>
          <a:xfrm flipH="1" rot="10800000">
            <a:off x="799425" y="3964525"/>
            <a:ext cx="8394000" cy="17100"/>
          </a:xfrm>
          <a:prstGeom prst="straightConnector1">
            <a:avLst/>
          </a:prstGeom>
          <a:noFill/>
          <a:ln cap="flat" cmpd="sng" w="9525">
            <a:solidFill>
              <a:schemeClr val="dk2"/>
            </a:solidFill>
            <a:prstDash val="solid"/>
            <a:round/>
            <a:headEnd len="med" w="med" type="none"/>
            <a:tailEnd len="med" w="med" type="none"/>
          </a:ln>
        </p:spPr>
      </p:cxnSp>
      <p:sp>
        <p:nvSpPr>
          <p:cNvPr id="561" name="Google Shape;561;p62"/>
          <p:cNvSpPr/>
          <p:nvPr/>
        </p:nvSpPr>
        <p:spPr>
          <a:xfrm rot="1313682">
            <a:off x="1305513" y="2572353"/>
            <a:ext cx="581654" cy="31068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p62"/>
          <p:cNvSpPr/>
          <p:nvPr/>
        </p:nvSpPr>
        <p:spPr>
          <a:xfrm rot="3514882">
            <a:off x="615825" y="3845509"/>
            <a:ext cx="745271" cy="30526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63" name="Google Shape;563;p62"/>
          <p:cNvCxnSpPr/>
          <p:nvPr/>
        </p:nvCxnSpPr>
        <p:spPr>
          <a:xfrm>
            <a:off x="-13050" y="1405988"/>
            <a:ext cx="9170100" cy="18900"/>
          </a:xfrm>
          <a:prstGeom prst="straightConnector1">
            <a:avLst/>
          </a:prstGeom>
          <a:noFill/>
          <a:ln cap="flat" cmpd="sng" w="28575">
            <a:solidFill>
              <a:schemeClr val="dk2"/>
            </a:solidFill>
            <a:prstDash val="solid"/>
            <a:round/>
            <a:headEnd len="med" w="med" type="none"/>
            <a:tailEnd len="med" w="med" type="none"/>
          </a:ln>
        </p:spPr>
      </p:cxnSp>
      <p:sp>
        <p:nvSpPr>
          <p:cNvPr id="564" name="Google Shape;564;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5" name="Google Shape;565;p62"/>
          <p:cNvSpPr/>
          <p:nvPr/>
        </p:nvSpPr>
        <p:spPr>
          <a:xfrm>
            <a:off x="5811200" y="2807475"/>
            <a:ext cx="413700" cy="3078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sp>
        <p:nvSpPr>
          <p:cNvPr id="566" name="Google Shape;566;p62"/>
          <p:cNvSpPr/>
          <p:nvPr/>
        </p:nvSpPr>
        <p:spPr>
          <a:xfrm>
            <a:off x="5733625" y="4369300"/>
            <a:ext cx="413700" cy="3078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p:txBody>
      </p:sp>
      <p:cxnSp>
        <p:nvCxnSpPr>
          <p:cNvPr id="567" name="Google Shape;567;p62"/>
          <p:cNvCxnSpPr/>
          <p:nvPr/>
        </p:nvCxnSpPr>
        <p:spPr>
          <a:xfrm flipH="1">
            <a:off x="6651625" y="2941550"/>
            <a:ext cx="8400" cy="1583700"/>
          </a:xfrm>
          <a:prstGeom prst="straightConnector1">
            <a:avLst/>
          </a:prstGeom>
          <a:noFill/>
          <a:ln cap="flat" cmpd="sng" w="38100">
            <a:solidFill>
              <a:srgbClr val="4A86E8"/>
            </a:solidFill>
            <a:prstDash val="solid"/>
            <a:round/>
            <a:headEnd len="med" w="med" type="none"/>
            <a:tailEnd len="med" w="med" type="none"/>
          </a:ln>
        </p:spPr>
      </p:cxnSp>
      <p:sp>
        <p:nvSpPr>
          <p:cNvPr id="568" name="Google Shape;568;p62"/>
          <p:cNvSpPr/>
          <p:nvPr/>
        </p:nvSpPr>
        <p:spPr>
          <a:xfrm>
            <a:off x="6268850" y="2907100"/>
            <a:ext cx="413700" cy="97200"/>
          </a:xfrm>
          <a:prstGeom prst="leftArrow">
            <a:avLst>
              <a:gd fmla="val 50000" name="adj1"/>
              <a:gd fmla="val 50000" name="adj2"/>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p62"/>
          <p:cNvSpPr/>
          <p:nvPr/>
        </p:nvSpPr>
        <p:spPr>
          <a:xfrm>
            <a:off x="6179350" y="4453775"/>
            <a:ext cx="480600" cy="97200"/>
          </a:xfrm>
          <a:prstGeom prst="leftArrow">
            <a:avLst>
              <a:gd fmla="val 50000" name="adj1"/>
              <a:gd fmla="val 50000" name="adj2"/>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63"/>
          <p:cNvPicPr preferRelativeResize="0"/>
          <p:nvPr/>
        </p:nvPicPr>
        <p:blipFill>
          <a:blip r:embed="rId3">
            <a:alphaModFix/>
          </a:blip>
          <a:stretch>
            <a:fillRect/>
          </a:stretch>
        </p:blipFill>
        <p:spPr>
          <a:xfrm>
            <a:off x="6736164" y="1250227"/>
            <a:ext cx="1736286" cy="368187"/>
          </a:xfrm>
          <a:prstGeom prst="rect">
            <a:avLst/>
          </a:prstGeom>
          <a:noFill/>
          <a:ln>
            <a:noFill/>
          </a:ln>
        </p:spPr>
      </p:pic>
      <p:pic>
        <p:nvPicPr>
          <p:cNvPr id="575" name="Google Shape;575;p63"/>
          <p:cNvPicPr preferRelativeResize="0"/>
          <p:nvPr/>
        </p:nvPicPr>
        <p:blipFill>
          <a:blip r:embed="rId4">
            <a:alphaModFix/>
          </a:blip>
          <a:stretch>
            <a:fillRect/>
          </a:stretch>
        </p:blipFill>
        <p:spPr>
          <a:xfrm>
            <a:off x="1587500" y="2812965"/>
            <a:ext cx="7238076" cy="2243861"/>
          </a:xfrm>
          <a:prstGeom prst="rect">
            <a:avLst/>
          </a:prstGeom>
          <a:noFill/>
          <a:ln>
            <a:noFill/>
          </a:ln>
        </p:spPr>
      </p:pic>
      <p:sp>
        <p:nvSpPr>
          <p:cNvPr id="576" name="Google Shape;576;p63"/>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577" name="Google Shape;577;p63"/>
          <p:cNvSpPr txBox="1"/>
          <p:nvPr/>
        </p:nvSpPr>
        <p:spPr>
          <a:xfrm>
            <a:off x="0" y="366000"/>
            <a:ext cx="8916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“C matrix”</a:t>
            </a:r>
            <a:r>
              <a:rPr lang="en" sz="1800">
                <a:solidFill>
                  <a:schemeClr val="dk2"/>
                </a:solidFill>
                <a:latin typeface="Montserrat"/>
                <a:ea typeface="Montserrat"/>
                <a:cs typeface="Montserrat"/>
                <a:sym typeface="Montserrat"/>
              </a:rPr>
              <a:t>: preferences (priors over observations) denoting the outcomes the agent prefers (or not) and will thus seek out (or avoid) in a goal-directed manner. Since these are probability distributions, agents are seeking the outcomes they already expect most, i.e. “self-evidencing”.</a:t>
            </a:r>
            <a:endParaRPr sz="1800">
              <a:solidFill>
                <a:schemeClr val="dk2"/>
              </a:solidFill>
              <a:latin typeface="Montserrat"/>
              <a:ea typeface="Montserrat"/>
              <a:cs typeface="Montserrat"/>
              <a:sym typeface="Montserrat"/>
            </a:endParaRPr>
          </a:p>
          <a:p>
            <a:pPr indent="-336550" lvl="0" marL="457200" rtl="0" algn="l">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Here for the ‘outcome’ modality, the agent strongly prefers ‘improvement’, disprefers ‘no improvement’, and is indifferent to ‘unobserved’. We then softmax the distribution to sum to 1 with non-negative values.</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700">
                <a:solidFill>
                  <a:schemeClr val="dk2"/>
                </a:solidFill>
                <a:latin typeface="Montserrat"/>
                <a:ea typeface="Montserrat"/>
                <a:cs typeface="Montserrat"/>
                <a:sym typeface="Montserrat"/>
              </a:rPr>
              <a:t>We need one subvector C[i] per outcome modality</a:t>
            </a:r>
            <a:endParaRPr b="1" sz="1700">
              <a:solidFill>
                <a:schemeClr val="dk2"/>
              </a:solidFill>
              <a:latin typeface="Montserrat"/>
              <a:ea typeface="Montserrat"/>
              <a:cs typeface="Montserrat"/>
              <a:sym typeface="Montserrat"/>
            </a:endParaRPr>
          </a:p>
        </p:txBody>
      </p:sp>
      <p:cxnSp>
        <p:nvCxnSpPr>
          <p:cNvPr id="578" name="Google Shape;578;p63"/>
          <p:cNvCxnSpPr/>
          <p:nvPr/>
        </p:nvCxnSpPr>
        <p:spPr>
          <a:xfrm>
            <a:off x="-13050" y="2675963"/>
            <a:ext cx="9170100" cy="18900"/>
          </a:xfrm>
          <a:prstGeom prst="straightConnector1">
            <a:avLst/>
          </a:prstGeom>
          <a:noFill/>
          <a:ln cap="flat" cmpd="sng" w="28575">
            <a:solidFill>
              <a:schemeClr val="dk2"/>
            </a:solidFill>
            <a:prstDash val="solid"/>
            <a:round/>
            <a:headEnd len="med" w="med" type="none"/>
            <a:tailEnd len="med" w="med" type="none"/>
          </a:ln>
        </p:spPr>
      </p:cxnSp>
      <p:pic>
        <p:nvPicPr>
          <p:cNvPr id="579" name="Google Shape;579;p63"/>
          <p:cNvPicPr preferRelativeResize="0"/>
          <p:nvPr/>
        </p:nvPicPr>
        <p:blipFill>
          <a:blip r:embed="rId5">
            <a:alphaModFix/>
          </a:blip>
          <a:stretch>
            <a:fillRect/>
          </a:stretch>
        </p:blipFill>
        <p:spPr>
          <a:xfrm>
            <a:off x="487575" y="3464929"/>
            <a:ext cx="781500" cy="363050"/>
          </a:xfrm>
          <a:prstGeom prst="rect">
            <a:avLst/>
          </a:prstGeom>
          <a:noFill/>
          <a:ln>
            <a:noFill/>
          </a:ln>
        </p:spPr>
      </p:pic>
      <p:pic>
        <p:nvPicPr>
          <p:cNvPr id="580" name="Google Shape;580;p63"/>
          <p:cNvPicPr preferRelativeResize="0"/>
          <p:nvPr/>
        </p:nvPicPr>
        <p:blipFill>
          <a:blip r:embed="rId6">
            <a:alphaModFix/>
          </a:blip>
          <a:stretch>
            <a:fillRect/>
          </a:stretch>
        </p:blipFill>
        <p:spPr>
          <a:xfrm>
            <a:off x="478978" y="4417400"/>
            <a:ext cx="798695" cy="363050"/>
          </a:xfrm>
          <a:prstGeom prst="rect">
            <a:avLst/>
          </a:prstGeom>
          <a:noFill/>
          <a:ln>
            <a:noFill/>
          </a:ln>
        </p:spPr>
      </p:pic>
      <p:cxnSp>
        <p:nvCxnSpPr>
          <p:cNvPr id="581" name="Google Shape;581;p63"/>
          <p:cNvCxnSpPr/>
          <p:nvPr/>
        </p:nvCxnSpPr>
        <p:spPr>
          <a:xfrm>
            <a:off x="1587500" y="3583238"/>
            <a:ext cx="0" cy="567000"/>
          </a:xfrm>
          <a:prstGeom prst="straightConnector1">
            <a:avLst/>
          </a:prstGeom>
          <a:noFill/>
          <a:ln cap="flat" cmpd="sng" w="28575">
            <a:solidFill>
              <a:schemeClr val="dk2"/>
            </a:solidFill>
            <a:prstDash val="solid"/>
            <a:round/>
            <a:headEnd len="med" w="med" type="none"/>
            <a:tailEnd len="med" w="med" type="none"/>
          </a:ln>
        </p:spPr>
      </p:cxnSp>
      <p:cxnSp>
        <p:nvCxnSpPr>
          <p:cNvPr id="582" name="Google Shape;582;p63"/>
          <p:cNvCxnSpPr/>
          <p:nvPr/>
        </p:nvCxnSpPr>
        <p:spPr>
          <a:xfrm>
            <a:off x="1587500" y="4471025"/>
            <a:ext cx="0" cy="567000"/>
          </a:xfrm>
          <a:prstGeom prst="straightConnector1">
            <a:avLst/>
          </a:prstGeom>
          <a:noFill/>
          <a:ln cap="flat" cmpd="sng" w="28575">
            <a:solidFill>
              <a:schemeClr val="dk2"/>
            </a:solidFill>
            <a:prstDash val="solid"/>
            <a:round/>
            <a:headEnd len="med" w="med" type="none"/>
            <a:tailEnd len="med" w="med" type="none"/>
          </a:ln>
        </p:spPr>
      </p:cxnSp>
      <p:pic>
        <p:nvPicPr>
          <p:cNvPr id="583" name="Google Shape;583;p63"/>
          <p:cNvPicPr preferRelativeResize="0"/>
          <p:nvPr/>
        </p:nvPicPr>
        <p:blipFill>
          <a:blip r:embed="rId7">
            <a:alphaModFix/>
          </a:blip>
          <a:stretch>
            <a:fillRect/>
          </a:stretch>
        </p:blipFill>
        <p:spPr>
          <a:xfrm>
            <a:off x="374399" y="4780451"/>
            <a:ext cx="1007875" cy="363050"/>
          </a:xfrm>
          <a:prstGeom prst="rect">
            <a:avLst/>
          </a:prstGeom>
          <a:noFill/>
          <a:ln>
            <a:noFill/>
          </a:ln>
        </p:spPr>
      </p:pic>
      <p:pic>
        <p:nvPicPr>
          <p:cNvPr id="584" name="Google Shape;584;p63"/>
          <p:cNvPicPr preferRelativeResize="0"/>
          <p:nvPr/>
        </p:nvPicPr>
        <p:blipFill>
          <a:blip r:embed="rId8">
            <a:alphaModFix/>
          </a:blip>
          <a:stretch>
            <a:fillRect/>
          </a:stretch>
        </p:blipFill>
        <p:spPr>
          <a:xfrm>
            <a:off x="374389" y="3827970"/>
            <a:ext cx="1027711" cy="363050"/>
          </a:xfrm>
          <a:prstGeom prst="rect">
            <a:avLst/>
          </a:prstGeom>
          <a:noFill/>
          <a:ln>
            <a:noFill/>
          </a:ln>
        </p:spPr>
      </p:pic>
      <p:sp>
        <p:nvSpPr>
          <p:cNvPr id="585" name="Google Shape;585;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4"/>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591" name="Google Shape;591;p64"/>
          <p:cNvSpPr txBox="1"/>
          <p:nvPr/>
        </p:nvSpPr>
        <p:spPr>
          <a:xfrm>
            <a:off x="0" y="475075"/>
            <a:ext cx="891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“C matrix”</a:t>
            </a:r>
            <a:r>
              <a:rPr lang="en" sz="1800">
                <a:solidFill>
                  <a:schemeClr val="dk2"/>
                </a:solidFill>
                <a:latin typeface="Montserrat"/>
                <a:ea typeface="Montserrat"/>
                <a:cs typeface="Montserrat"/>
                <a:sym typeface="Montserrat"/>
              </a:rPr>
              <a:t>: preferences (priors over observations) denoting the outcomes the agent prefers (or not) and will thus seek out (or avoid) in a goal-directed manner. Since these are probability distributions, agents are seeking the outcomes they already expect most, i.e. “self-evidencing”.</a:t>
            </a:r>
            <a:endParaRPr sz="1800">
              <a:solidFill>
                <a:schemeClr val="dk2"/>
              </a:solidFill>
              <a:latin typeface="Montserrat"/>
              <a:ea typeface="Montserrat"/>
              <a:cs typeface="Montserrat"/>
              <a:sym typeface="Montserrat"/>
            </a:endParaRPr>
          </a:p>
        </p:txBody>
      </p:sp>
      <p:cxnSp>
        <p:nvCxnSpPr>
          <p:cNvPr id="592" name="Google Shape;592;p64"/>
          <p:cNvCxnSpPr/>
          <p:nvPr/>
        </p:nvCxnSpPr>
        <p:spPr>
          <a:xfrm>
            <a:off x="-13050" y="1768063"/>
            <a:ext cx="9170100" cy="18900"/>
          </a:xfrm>
          <a:prstGeom prst="straightConnector1">
            <a:avLst/>
          </a:prstGeom>
          <a:noFill/>
          <a:ln cap="flat" cmpd="sng" w="28575">
            <a:solidFill>
              <a:schemeClr val="dk2"/>
            </a:solidFill>
            <a:prstDash val="solid"/>
            <a:round/>
            <a:headEnd len="med" w="med" type="none"/>
            <a:tailEnd len="med" w="med" type="none"/>
          </a:ln>
        </p:spPr>
      </p:cxnSp>
      <p:pic>
        <p:nvPicPr>
          <p:cNvPr id="593" name="Google Shape;593;p64"/>
          <p:cNvPicPr preferRelativeResize="0"/>
          <p:nvPr/>
        </p:nvPicPr>
        <p:blipFill>
          <a:blip r:embed="rId3">
            <a:alphaModFix/>
          </a:blip>
          <a:stretch>
            <a:fillRect/>
          </a:stretch>
        </p:blipFill>
        <p:spPr>
          <a:xfrm>
            <a:off x="2485150" y="2961600"/>
            <a:ext cx="6494901" cy="754800"/>
          </a:xfrm>
          <a:prstGeom prst="rect">
            <a:avLst/>
          </a:prstGeom>
          <a:noFill/>
          <a:ln>
            <a:noFill/>
          </a:ln>
        </p:spPr>
      </p:pic>
      <p:pic>
        <p:nvPicPr>
          <p:cNvPr id="594" name="Google Shape;594;p64"/>
          <p:cNvPicPr preferRelativeResize="0"/>
          <p:nvPr/>
        </p:nvPicPr>
        <p:blipFill>
          <a:blip r:embed="rId4">
            <a:alphaModFix/>
          </a:blip>
          <a:stretch>
            <a:fillRect/>
          </a:stretch>
        </p:blipFill>
        <p:spPr>
          <a:xfrm>
            <a:off x="5286375" y="4298500"/>
            <a:ext cx="3364150" cy="860600"/>
          </a:xfrm>
          <a:prstGeom prst="rect">
            <a:avLst/>
          </a:prstGeom>
          <a:noFill/>
          <a:ln>
            <a:noFill/>
          </a:ln>
        </p:spPr>
      </p:pic>
      <p:pic>
        <p:nvPicPr>
          <p:cNvPr id="595" name="Google Shape;595;p64"/>
          <p:cNvPicPr preferRelativeResize="0"/>
          <p:nvPr/>
        </p:nvPicPr>
        <p:blipFill>
          <a:blip r:embed="rId5">
            <a:alphaModFix/>
          </a:blip>
          <a:stretch>
            <a:fillRect/>
          </a:stretch>
        </p:blipFill>
        <p:spPr>
          <a:xfrm>
            <a:off x="0" y="1846275"/>
            <a:ext cx="3639800" cy="533222"/>
          </a:xfrm>
          <a:prstGeom prst="rect">
            <a:avLst/>
          </a:prstGeom>
          <a:noFill/>
          <a:ln>
            <a:noFill/>
          </a:ln>
        </p:spPr>
      </p:pic>
      <p:pic>
        <p:nvPicPr>
          <p:cNvPr id="596" name="Google Shape;596;p64"/>
          <p:cNvPicPr preferRelativeResize="0"/>
          <p:nvPr/>
        </p:nvPicPr>
        <p:blipFill>
          <a:blip r:embed="rId6">
            <a:alphaModFix/>
          </a:blip>
          <a:stretch>
            <a:fillRect/>
          </a:stretch>
        </p:blipFill>
        <p:spPr>
          <a:xfrm>
            <a:off x="6" y="3878388"/>
            <a:ext cx="3639801" cy="555224"/>
          </a:xfrm>
          <a:prstGeom prst="rect">
            <a:avLst/>
          </a:prstGeom>
          <a:noFill/>
          <a:ln>
            <a:noFill/>
          </a:ln>
        </p:spPr>
      </p:pic>
      <p:pic>
        <p:nvPicPr>
          <p:cNvPr id="597" name="Google Shape;597;p64"/>
          <p:cNvPicPr preferRelativeResize="0"/>
          <p:nvPr/>
        </p:nvPicPr>
        <p:blipFill>
          <a:blip r:embed="rId7">
            <a:alphaModFix/>
          </a:blip>
          <a:stretch>
            <a:fillRect/>
          </a:stretch>
        </p:blipFill>
        <p:spPr>
          <a:xfrm>
            <a:off x="0" y="2438802"/>
            <a:ext cx="4126342" cy="533225"/>
          </a:xfrm>
          <a:prstGeom prst="rect">
            <a:avLst/>
          </a:prstGeom>
          <a:noFill/>
          <a:ln>
            <a:noFill/>
          </a:ln>
        </p:spPr>
      </p:pic>
      <p:pic>
        <p:nvPicPr>
          <p:cNvPr id="598" name="Google Shape;598;p64"/>
          <p:cNvPicPr preferRelativeResize="0"/>
          <p:nvPr/>
        </p:nvPicPr>
        <p:blipFill>
          <a:blip r:embed="rId8">
            <a:alphaModFix/>
          </a:blip>
          <a:stretch>
            <a:fillRect/>
          </a:stretch>
        </p:blipFill>
        <p:spPr>
          <a:xfrm>
            <a:off x="0" y="4433600"/>
            <a:ext cx="1074398" cy="533225"/>
          </a:xfrm>
          <a:prstGeom prst="rect">
            <a:avLst/>
          </a:prstGeom>
          <a:noFill/>
          <a:ln>
            <a:noFill/>
          </a:ln>
        </p:spPr>
      </p:pic>
      <p:cxnSp>
        <p:nvCxnSpPr>
          <p:cNvPr id="599" name="Google Shape;599;p64"/>
          <p:cNvCxnSpPr/>
          <p:nvPr/>
        </p:nvCxnSpPr>
        <p:spPr>
          <a:xfrm>
            <a:off x="-13050" y="3751438"/>
            <a:ext cx="9170100" cy="18900"/>
          </a:xfrm>
          <a:prstGeom prst="straightConnector1">
            <a:avLst/>
          </a:prstGeom>
          <a:noFill/>
          <a:ln cap="flat" cmpd="sng" w="28575">
            <a:solidFill>
              <a:schemeClr val="dk2"/>
            </a:solidFill>
            <a:prstDash val="solid"/>
            <a:round/>
            <a:headEnd len="med" w="med" type="none"/>
            <a:tailEnd len="med" w="med" type="none"/>
          </a:ln>
        </p:spPr>
      </p:cxnSp>
      <p:pic>
        <p:nvPicPr>
          <p:cNvPr id="600" name="Google Shape;600;p64"/>
          <p:cNvPicPr preferRelativeResize="0"/>
          <p:nvPr/>
        </p:nvPicPr>
        <p:blipFill>
          <a:blip r:embed="rId9">
            <a:alphaModFix/>
          </a:blip>
          <a:stretch>
            <a:fillRect/>
          </a:stretch>
        </p:blipFill>
        <p:spPr>
          <a:xfrm>
            <a:off x="3716550" y="1931354"/>
            <a:ext cx="781500" cy="363050"/>
          </a:xfrm>
          <a:prstGeom prst="rect">
            <a:avLst/>
          </a:prstGeom>
          <a:noFill/>
          <a:ln>
            <a:noFill/>
          </a:ln>
        </p:spPr>
      </p:pic>
      <p:pic>
        <p:nvPicPr>
          <p:cNvPr id="601" name="Google Shape;601;p64"/>
          <p:cNvPicPr preferRelativeResize="0"/>
          <p:nvPr/>
        </p:nvPicPr>
        <p:blipFill>
          <a:blip r:embed="rId10">
            <a:alphaModFix/>
          </a:blip>
          <a:stretch>
            <a:fillRect/>
          </a:stretch>
        </p:blipFill>
        <p:spPr>
          <a:xfrm>
            <a:off x="6454589" y="1989395"/>
            <a:ext cx="1027711" cy="363050"/>
          </a:xfrm>
          <a:prstGeom prst="rect">
            <a:avLst/>
          </a:prstGeom>
          <a:noFill/>
          <a:ln>
            <a:noFill/>
          </a:ln>
        </p:spPr>
      </p:pic>
      <p:pic>
        <p:nvPicPr>
          <p:cNvPr id="602" name="Google Shape;602;p64"/>
          <p:cNvPicPr preferRelativeResize="0"/>
          <p:nvPr/>
        </p:nvPicPr>
        <p:blipFill>
          <a:blip r:embed="rId11">
            <a:alphaModFix/>
          </a:blip>
          <a:stretch>
            <a:fillRect/>
          </a:stretch>
        </p:blipFill>
        <p:spPr>
          <a:xfrm>
            <a:off x="3773303" y="3866413"/>
            <a:ext cx="798695" cy="363050"/>
          </a:xfrm>
          <a:prstGeom prst="rect">
            <a:avLst/>
          </a:prstGeom>
          <a:noFill/>
          <a:ln>
            <a:noFill/>
          </a:ln>
        </p:spPr>
      </p:pic>
      <p:pic>
        <p:nvPicPr>
          <p:cNvPr id="603" name="Google Shape;603;p64"/>
          <p:cNvPicPr preferRelativeResize="0"/>
          <p:nvPr/>
        </p:nvPicPr>
        <p:blipFill>
          <a:blip r:embed="rId12">
            <a:alphaModFix/>
          </a:blip>
          <a:stretch>
            <a:fillRect/>
          </a:stretch>
        </p:blipFill>
        <p:spPr>
          <a:xfrm>
            <a:off x="6340399" y="3852901"/>
            <a:ext cx="1007875" cy="363050"/>
          </a:xfrm>
          <a:prstGeom prst="rect">
            <a:avLst/>
          </a:prstGeom>
          <a:noFill/>
          <a:ln>
            <a:noFill/>
          </a:ln>
        </p:spPr>
      </p:pic>
      <p:cxnSp>
        <p:nvCxnSpPr>
          <p:cNvPr id="604" name="Google Shape;604;p64"/>
          <p:cNvCxnSpPr/>
          <p:nvPr/>
        </p:nvCxnSpPr>
        <p:spPr>
          <a:xfrm>
            <a:off x="3718950" y="2377025"/>
            <a:ext cx="5438100" cy="37200"/>
          </a:xfrm>
          <a:prstGeom prst="straightConnector1">
            <a:avLst/>
          </a:prstGeom>
          <a:noFill/>
          <a:ln cap="flat" cmpd="sng" w="9525">
            <a:solidFill>
              <a:schemeClr val="dk2"/>
            </a:solidFill>
            <a:prstDash val="solid"/>
            <a:round/>
            <a:headEnd len="med" w="med" type="none"/>
            <a:tailEnd len="med" w="med" type="none"/>
          </a:ln>
        </p:spPr>
      </p:cxnSp>
      <p:cxnSp>
        <p:nvCxnSpPr>
          <p:cNvPr id="605" name="Google Shape;605;p64"/>
          <p:cNvCxnSpPr/>
          <p:nvPr/>
        </p:nvCxnSpPr>
        <p:spPr>
          <a:xfrm>
            <a:off x="3716550" y="4325525"/>
            <a:ext cx="5442900" cy="0"/>
          </a:xfrm>
          <a:prstGeom prst="straightConnector1">
            <a:avLst/>
          </a:prstGeom>
          <a:noFill/>
          <a:ln cap="flat" cmpd="sng" w="9525">
            <a:solidFill>
              <a:schemeClr val="dk2"/>
            </a:solidFill>
            <a:prstDash val="solid"/>
            <a:round/>
            <a:headEnd len="med" w="med" type="none"/>
            <a:tailEnd len="med" w="med" type="none"/>
          </a:ln>
        </p:spPr>
      </p:cxnSp>
      <p:sp>
        <p:nvSpPr>
          <p:cNvPr id="606" name="Google Shape;606;p64"/>
          <p:cNvSpPr/>
          <p:nvPr/>
        </p:nvSpPr>
        <p:spPr>
          <a:xfrm>
            <a:off x="1649725" y="4642825"/>
            <a:ext cx="2779500" cy="32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64"/>
          <p:cNvSpPr/>
          <p:nvPr/>
        </p:nvSpPr>
        <p:spPr>
          <a:xfrm rot="2700000">
            <a:off x="2031021" y="2976847"/>
            <a:ext cx="503601" cy="30419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8" name="Google Shape;608;p64"/>
          <p:cNvSpPr txBox="1"/>
          <p:nvPr/>
        </p:nvSpPr>
        <p:spPr>
          <a:xfrm>
            <a:off x="66675" y="3280400"/>
            <a:ext cx="548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609" name="Google Shape;609;p64"/>
          <p:cNvSpPr txBox="1"/>
          <p:nvPr/>
        </p:nvSpPr>
        <p:spPr>
          <a:xfrm>
            <a:off x="0" y="3031325"/>
            <a:ext cx="212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latin typeface="Montserrat"/>
                <a:ea typeface="Montserrat"/>
                <a:cs typeface="Montserrat"/>
                <a:sym typeface="Montserrat"/>
              </a:rPr>
              <a:t>*Note the softmax amplification</a:t>
            </a:r>
            <a:endParaRPr i="1" sz="1600">
              <a:solidFill>
                <a:schemeClr val="dk2"/>
              </a:solidFill>
              <a:latin typeface="Montserrat"/>
              <a:ea typeface="Montserrat"/>
              <a:cs typeface="Montserrat"/>
              <a:sym typeface="Montserrat"/>
            </a:endParaRPr>
          </a:p>
        </p:txBody>
      </p:sp>
      <p:sp>
        <p:nvSpPr>
          <p:cNvPr id="610" name="Google Shape;610;p64"/>
          <p:cNvSpPr txBox="1"/>
          <p:nvPr/>
        </p:nvSpPr>
        <p:spPr>
          <a:xfrm>
            <a:off x="4028450" y="2571838"/>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latin typeface="Montserrat"/>
                <a:ea typeface="Montserrat"/>
                <a:cs typeface="Montserrat"/>
                <a:sym typeface="Montserrat"/>
              </a:rPr>
              <a:t>*</a:t>
            </a:r>
            <a:endParaRPr i="1" sz="1600">
              <a:solidFill>
                <a:schemeClr val="dk2"/>
              </a:solidFill>
              <a:latin typeface="Montserrat"/>
              <a:ea typeface="Montserrat"/>
              <a:cs typeface="Montserrat"/>
              <a:sym typeface="Montserrat"/>
            </a:endParaRPr>
          </a:p>
        </p:txBody>
      </p:sp>
      <p:sp>
        <p:nvSpPr>
          <p:cNvPr id="611" name="Google Shape;611;p64"/>
          <p:cNvSpPr txBox="1"/>
          <p:nvPr/>
        </p:nvSpPr>
        <p:spPr>
          <a:xfrm>
            <a:off x="3302075" y="32530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latin typeface="Montserrat"/>
                <a:ea typeface="Montserrat"/>
                <a:cs typeface="Montserrat"/>
                <a:sym typeface="Montserrat"/>
              </a:rPr>
              <a:t>*</a:t>
            </a:r>
            <a:endParaRPr i="1" sz="1600">
              <a:solidFill>
                <a:schemeClr val="dk2"/>
              </a:solidFill>
              <a:latin typeface="Montserrat"/>
              <a:ea typeface="Montserrat"/>
              <a:cs typeface="Montserrat"/>
              <a:sym typeface="Montserrat"/>
            </a:endParaRPr>
          </a:p>
        </p:txBody>
      </p:sp>
      <p:sp>
        <p:nvSpPr>
          <p:cNvPr id="612" name="Google Shape;612;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3" name="Google Shape;613;p64"/>
          <p:cNvPicPr preferRelativeResize="0"/>
          <p:nvPr/>
        </p:nvPicPr>
        <p:blipFill>
          <a:blip r:embed="rId13">
            <a:alphaModFix/>
          </a:blip>
          <a:stretch>
            <a:fillRect/>
          </a:stretch>
        </p:blipFill>
        <p:spPr>
          <a:xfrm>
            <a:off x="6736164" y="1397027"/>
            <a:ext cx="1736286" cy="36818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65"/>
          <p:cNvPicPr preferRelativeResize="0"/>
          <p:nvPr/>
        </p:nvPicPr>
        <p:blipFill>
          <a:blip r:embed="rId3">
            <a:alphaModFix/>
          </a:blip>
          <a:stretch>
            <a:fillRect/>
          </a:stretch>
        </p:blipFill>
        <p:spPr>
          <a:xfrm>
            <a:off x="6039234" y="1380751"/>
            <a:ext cx="1828103" cy="406225"/>
          </a:xfrm>
          <a:prstGeom prst="rect">
            <a:avLst/>
          </a:prstGeom>
          <a:noFill/>
          <a:ln>
            <a:noFill/>
          </a:ln>
        </p:spPr>
      </p:pic>
      <p:sp>
        <p:nvSpPr>
          <p:cNvPr id="619" name="Google Shape;619;p65"/>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620" name="Google Shape;620;p65"/>
          <p:cNvSpPr txBox="1"/>
          <p:nvPr/>
        </p:nvSpPr>
        <p:spPr>
          <a:xfrm>
            <a:off x="0" y="475075"/>
            <a:ext cx="891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“D matrix”</a:t>
            </a:r>
            <a:r>
              <a:rPr lang="en" sz="1800">
                <a:solidFill>
                  <a:schemeClr val="dk2"/>
                </a:solidFill>
                <a:latin typeface="Montserrat"/>
                <a:ea typeface="Montserrat"/>
                <a:cs typeface="Montserrat"/>
                <a:sym typeface="Montserrat"/>
              </a:rPr>
              <a:t>: priors over initial states, the agent’s beliefs about the current hidden state at the start of the simulation (t=1)</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We will use a discrete uniform distribution, i.e. the agent is uncertain as to who it is initially attending to</a:t>
            </a:r>
            <a:endParaRPr sz="1800">
              <a:solidFill>
                <a:schemeClr val="dk2"/>
              </a:solidFill>
              <a:latin typeface="Montserrat"/>
              <a:ea typeface="Montserrat"/>
              <a:cs typeface="Montserrat"/>
              <a:sym typeface="Montserrat"/>
            </a:endParaRPr>
          </a:p>
        </p:txBody>
      </p:sp>
      <p:cxnSp>
        <p:nvCxnSpPr>
          <p:cNvPr id="621" name="Google Shape;621;p65"/>
          <p:cNvCxnSpPr/>
          <p:nvPr/>
        </p:nvCxnSpPr>
        <p:spPr>
          <a:xfrm>
            <a:off x="-13050" y="1768063"/>
            <a:ext cx="9170100" cy="18900"/>
          </a:xfrm>
          <a:prstGeom prst="straightConnector1">
            <a:avLst/>
          </a:prstGeom>
          <a:noFill/>
          <a:ln cap="flat" cmpd="sng" w="28575">
            <a:solidFill>
              <a:schemeClr val="dk2"/>
            </a:solidFill>
            <a:prstDash val="solid"/>
            <a:round/>
            <a:headEnd len="med" w="med" type="none"/>
            <a:tailEnd len="med" w="med" type="none"/>
          </a:ln>
        </p:spPr>
      </p:cxnSp>
      <p:pic>
        <p:nvPicPr>
          <p:cNvPr id="622" name="Google Shape;622;p65"/>
          <p:cNvPicPr preferRelativeResize="0"/>
          <p:nvPr/>
        </p:nvPicPr>
        <p:blipFill>
          <a:blip r:embed="rId4">
            <a:alphaModFix/>
          </a:blip>
          <a:stretch>
            <a:fillRect/>
          </a:stretch>
        </p:blipFill>
        <p:spPr>
          <a:xfrm>
            <a:off x="2407084" y="1922837"/>
            <a:ext cx="6749966" cy="1297825"/>
          </a:xfrm>
          <a:prstGeom prst="rect">
            <a:avLst/>
          </a:prstGeom>
          <a:noFill/>
          <a:ln>
            <a:noFill/>
          </a:ln>
        </p:spPr>
      </p:pic>
      <p:pic>
        <p:nvPicPr>
          <p:cNvPr id="623" name="Google Shape;623;p65"/>
          <p:cNvPicPr preferRelativeResize="0"/>
          <p:nvPr/>
        </p:nvPicPr>
        <p:blipFill>
          <a:blip r:embed="rId5">
            <a:alphaModFix/>
          </a:blip>
          <a:stretch>
            <a:fillRect/>
          </a:stretch>
        </p:blipFill>
        <p:spPr>
          <a:xfrm>
            <a:off x="-13050" y="3451150"/>
            <a:ext cx="4144973" cy="590400"/>
          </a:xfrm>
          <a:prstGeom prst="rect">
            <a:avLst/>
          </a:prstGeom>
          <a:noFill/>
          <a:ln>
            <a:noFill/>
          </a:ln>
        </p:spPr>
      </p:pic>
      <p:pic>
        <p:nvPicPr>
          <p:cNvPr id="624" name="Google Shape;624;p65"/>
          <p:cNvPicPr preferRelativeResize="0"/>
          <p:nvPr/>
        </p:nvPicPr>
        <p:blipFill>
          <a:blip r:embed="rId6">
            <a:alphaModFix/>
          </a:blip>
          <a:stretch>
            <a:fillRect/>
          </a:stretch>
        </p:blipFill>
        <p:spPr>
          <a:xfrm>
            <a:off x="926300" y="2200625"/>
            <a:ext cx="1066800" cy="495300"/>
          </a:xfrm>
          <a:prstGeom prst="rect">
            <a:avLst/>
          </a:prstGeom>
          <a:noFill/>
          <a:ln>
            <a:noFill/>
          </a:ln>
        </p:spPr>
      </p:pic>
      <p:pic>
        <p:nvPicPr>
          <p:cNvPr id="625" name="Google Shape;625;p65"/>
          <p:cNvPicPr preferRelativeResize="0"/>
          <p:nvPr/>
        </p:nvPicPr>
        <p:blipFill>
          <a:blip r:embed="rId7">
            <a:alphaModFix/>
          </a:blip>
          <a:stretch>
            <a:fillRect/>
          </a:stretch>
        </p:blipFill>
        <p:spPr>
          <a:xfrm>
            <a:off x="869175" y="2824016"/>
            <a:ext cx="1066800" cy="396631"/>
          </a:xfrm>
          <a:prstGeom prst="rect">
            <a:avLst/>
          </a:prstGeom>
          <a:noFill/>
          <a:ln>
            <a:noFill/>
          </a:ln>
        </p:spPr>
      </p:pic>
      <p:pic>
        <p:nvPicPr>
          <p:cNvPr id="626" name="Google Shape;626;p65"/>
          <p:cNvPicPr preferRelativeResize="0"/>
          <p:nvPr/>
        </p:nvPicPr>
        <p:blipFill>
          <a:blip r:embed="rId8">
            <a:alphaModFix/>
          </a:blip>
          <a:stretch>
            <a:fillRect/>
          </a:stretch>
        </p:blipFill>
        <p:spPr>
          <a:xfrm>
            <a:off x="118800" y="4205150"/>
            <a:ext cx="1289150" cy="664925"/>
          </a:xfrm>
          <a:prstGeom prst="rect">
            <a:avLst/>
          </a:prstGeom>
          <a:noFill/>
          <a:ln>
            <a:noFill/>
          </a:ln>
        </p:spPr>
      </p:pic>
      <p:pic>
        <p:nvPicPr>
          <p:cNvPr id="627" name="Google Shape;627;p65"/>
          <p:cNvPicPr preferRelativeResize="0"/>
          <p:nvPr/>
        </p:nvPicPr>
        <p:blipFill>
          <a:blip r:embed="rId9">
            <a:alphaModFix/>
          </a:blip>
          <a:stretch>
            <a:fillRect/>
          </a:stretch>
        </p:blipFill>
        <p:spPr>
          <a:xfrm>
            <a:off x="5143500" y="4205153"/>
            <a:ext cx="3270200" cy="901100"/>
          </a:xfrm>
          <a:prstGeom prst="rect">
            <a:avLst/>
          </a:prstGeom>
          <a:noFill/>
          <a:ln>
            <a:noFill/>
          </a:ln>
        </p:spPr>
      </p:pic>
      <p:sp>
        <p:nvSpPr>
          <p:cNvPr id="628" name="Google Shape;628;p65"/>
          <p:cNvSpPr/>
          <p:nvPr/>
        </p:nvSpPr>
        <p:spPr>
          <a:xfrm>
            <a:off x="2173950" y="4399425"/>
            <a:ext cx="2398200" cy="39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29" name="Google Shape;629;p65"/>
          <p:cNvCxnSpPr/>
          <p:nvPr/>
        </p:nvCxnSpPr>
        <p:spPr>
          <a:xfrm>
            <a:off x="-13050" y="3326450"/>
            <a:ext cx="9170100" cy="18900"/>
          </a:xfrm>
          <a:prstGeom prst="straightConnector1">
            <a:avLst/>
          </a:prstGeom>
          <a:noFill/>
          <a:ln cap="flat" cmpd="sng" w="28575">
            <a:solidFill>
              <a:schemeClr val="dk2"/>
            </a:solidFill>
            <a:prstDash val="solid"/>
            <a:round/>
            <a:headEnd len="med" w="med" type="none"/>
            <a:tailEnd len="med" w="med" type="none"/>
          </a:ln>
        </p:spPr>
      </p:cxnSp>
      <p:pic>
        <p:nvPicPr>
          <p:cNvPr id="630" name="Google Shape;630;p65"/>
          <p:cNvPicPr preferRelativeResize="0"/>
          <p:nvPr/>
        </p:nvPicPr>
        <p:blipFill>
          <a:blip r:embed="rId6">
            <a:alphaModFix/>
          </a:blip>
          <a:stretch>
            <a:fillRect/>
          </a:stretch>
        </p:blipFill>
        <p:spPr>
          <a:xfrm>
            <a:off x="4205125" y="3451150"/>
            <a:ext cx="1066800" cy="495300"/>
          </a:xfrm>
          <a:prstGeom prst="rect">
            <a:avLst/>
          </a:prstGeom>
          <a:noFill/>
          <a:ln>
            <a:noFill/>
          </a:ln>
        </p:spPr>
      </p:pic>
      <p:pic>
        <p:nvPicPr>
          <p:cNvPr id="631" name="Google Shape;631;p65"/>
          <p:cNvPicPr preferRelativeResize="0"/>
          <p:nvPr/>
        </p:nvPicPr>
        <p:blipFill>
          <a:blip r:embed="rId7">
            <a:alphaModFix/>
          </a:blip>
          <a:stretch>
            <a:fillRect/>
          </a:stretch>
        </p:blipFill>
        <p:spPr>
          <a:xfrm>
            <a:off x="6120250" y="3644916"/>
            <a:ext cx="1066800" cy="396631"/>
          </a:xfrm>
          <a:prstGeom prst="rect">
            <a:avLst/>
          </a:prstGeom>
          <a:noFill/>
          <a:ln>
            <a:noFill/>
          </a:ln>
        </p:spPr>
      </p:pic>
      <p:cxnSp>
        <p:nvCxnSpPr>
          <p:cNvPr id="632" name="Google Shape;632;p65"/>
          <p:cNvCxnSpPr/>
          <p:nvPr/>
        </p:nvCxnSpPr>
        <p:spPr>
          <a:xfrm>
            <a:off x="3705900" y="4104750"/>
            <a:ext cx="5462700" cy="78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66"/>
          <p:cNvPicPr preferRelativeResize="0"/>
          <p:nvPr/>
        </p:nvPicPr>
        <p:blipFill>
          <a:blip r:embed="rId3">
            <a:alphaModFix/>
          </a:blip>
          <a:stretch>
            <a:fillRect/>
          </a:stretch>
        </p:blipFill>
        <p:spPr>
          <a:xfrm>
            <a:off x="6745209" y="1410963"/>
            <a:ext cx="1927841" cy="454600"/>
          </a:xfrm>
          <a:prstGeom prst="rect">
            <a:avLst/>
          </a:prstGeom>
          <a:noFill/>
          <a:ln>
            <a:noFill/>
          </a:ln>
        </p:spPr>
      </p:pic>
      <p:pic>
        <p:nvPicPr>
          <p:cNvPr id="639" name="Google Shape;639;p66"/>
          <p:cNvPicPr preferRelativeResize="0"/>
          <p:nvPr/>
        </p:nvPicPr>
        <p:blipFill>
          <a:blip r:embed="rId4">
            <a:alphaModFix/>
          </a:blip>
          <a:stretch>
            <a:fillRect/>
          </a:stretch>
        </p:blipFill>
        <p:spPr>
          <a:xfrm>
            <a:off x="1940313" y="2447401"/>
            <a:ext cx="867870" cy="454599"/>
          </a:xfrm>
          <a:prstGeom prst="rect">
            <a:avLst/>
          </a:prstGeom>
          <a:noFill/>
          <a:ln>
            <a:noFill/>
          </a:ln>
        </p:spPr>
      </p:pic>
      <p:pic>
        <p:nvPicPr>
          <p:cNvPr id="640" name="Google Shape;640;p66"/>
          <p:cNvPicPr preferRelativeResize="0"/>
          <p:nvPr/>
        </p:nvPicPr>
        <p:blipFill>
          <a:blip r:embed="rId5">
            <a:alphaModFix/>
          </a:blip>
          <a:stretch>
            <a:fillRect/>
          </a:stretch>
        </p:blipFill>
        <p:spPr>
          <a:xfrm>
            <a:off x="4295970" y="4177600"/>
            <a:ext cx="4625067" cy="838200"/>
          </a:xfrm>
          <a:prstGeom prst="rect">
            <a:avLst/>
          </a:prstGeom>
          <a:noFill/>
          <a:ln>
            <a:noFill/>
          </a:ln>
        </p:spPr>
      </p:pic>
      <p:sp>
        <p:nvSpPr>
          <p:cNvPr id="641" name="Google Shape;641;p66"/>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642" name="Google Shape;642;p66"/>
          <p:cNvSpPr txBox="1"/>
          <p:nvPr/>
        </p:nvSpPr>
        <p:spPr>
          <a:xfrm>
            <a:off x="0" y="340925"/>
            <a:ext cx="8916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“E matrix”</a:t>
            </a:r>
            <a:r>
              <a:rPr lang="en" sz="1800">
                <a:solidFill>
                  <a:schemeClr val="dk2"/>
                </a:solidFill>
                <a:latin typeface="Montserrat"/>
                <a:ea typeface="Montserrat"/>
                <a:cs typeface="Montserrat"/>
                <a:sym typeface="Montserrat"/>
              </a:rPr>
              <a:t>: ‘habits’, i.e. priors over initial actions/policies</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learned over time when repeatedly relied upon to minimize free energy, resulting in heuristics-like, context-free (‘belief-free’) actions to be used in high ambiguity scenarios. This risks keeping agent in local optima and/or committing suboptimal actions (Friston, 2016).</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a:t>
            </a:r>
            <a:r>
              <a:rPr i="1" lang="en" sz="1800">
                <a:solidFill>
                  <a:schemeClr val="dk2"/>
                </a:solidFill>
                <a:latin typeface="Montserrat"/>
                <a:ea typeface="Montserrat"/>
                <a:cs typeface="Montserrat"/>
                <a:sym typeface="Montserrat"/>
              </a:rPr>
              <a:t>note: pymdp can automatically construct the E matrix based on how certain argument are defined; we define them explicitly here for clarity</a:t>
            </a:r>
            <a:endParaRPr i="1" sz="1800">
              <a:solidFill>
                <a:schemeClr val="dk2"/>
              </a:solidFill>
              <a:latin typeface="Montserrat"/>
              <a:ea typeface="Montserrat"/>
              <a:cs typeface="Montserrat"/>
              <a:sym typeface="Montserrat"/>
            </a:endParaRPr>
          </a:p>
        </p:txBody>
      </p:sp>
      <p:cxnSp>
        <p:nvCxnSpPr>
          <p:cNvPr id="643" name="Google Shape;643;p66"/>
          <p:cNvCxnSpPr/>
          <p:nvPr/>
        </p:nvCxnSpPr>
        <p:spPr>
          <a:xfrm>
            <a:off x="-13050" y="2445988"/>
            <a:ext cx="9170100" cy="18900"/>
          </a:xfrm>
          <a:prstGeom prst="straightConnector1">
            <a:avLst/>
          </a:prstGeom>
          <a:noFill/>
          <a:ln cap="flat" cmpd="sng" w="28575">
            <a:solidFill>
              <a:schemeClr val="dk2"/>
            </a:solidFill>
            <a:prstDash val="solid"/>
            <a:round/>
            <a:headEnd len="med" w="med" type="none"/>
            <a:tailEnd len="med" w="med" type="none"/>
          </a:ln>
        </p:spPr>
      </p:cxnSp>
      <p:pic>
        <p:nvPicPr>
          <p:cNvPr id="644" name="Google Shape;644;p66"/>
          <p:cNvPicPr preferRelativeResize="0"/>
          <p:nvPr/>
        </p:nvPicPr>
        <p:blipFill>
          <a:blip r:embed="rId6">
            <a:alphaModFix/>
          </a:blip>
          <a:stretch>
            <a:fillRect/>
          </a:stretch>
        </p:blipFill>
        <p:spPr>
          <a:xfrm>
            <a:off x="118800" y="4205150"/>
            <a:ext cx="1289150" cy="664925"/>
          </a:xfrm>
          <a:prstGeom prst="rect">
            <a:avLst/>
          </a:prstGeom>
          <a:noFill/>
          <a:ln>
            <a:noFill/>
          </a:ln>
        </p:spPr>
      </p:pic>
      <p:sp>
        <p:nvSpPr>
          <p:cNvPr id="645" name="Google Shape;645;p66"/>
          <p:cNvSpPr/>
          <p:nvPr/>
        </p:nvSpPr>
        <p:spPr>
          <a:xfrm>
            <a:off x="1832025" y="4398400"/>
            <a:ext cx="2398200" cy="396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46" name="Google Shape;646;p66"/>
          <p:cNvCxnSpPr/>
          <p:nvPr/>
        </p:nvCxnSpPr>
        <p:spPr>
          <a:xfrm>
            <a:off x="-13050" y="3326450"/>
            <a:ext cx="9170100" cy="18900"/>
          </a:xfrm>
          <a:prstGeom prst="straightConnector1">
            <a:avLst/>
          </a:prstGeom>
          <a:noFill/>
          <a:ln cap="flat" cmpd="sng" w="28575">
            <a:solidFill>
              <a:schemeClr val="dk2"/>
            </a:solidFill>
            <a:prstDash val="solid"/>
            <a:round/>
            <a:headEnd len="med" w="med" type="none"/>
            <a:tailEnd len="med" w="med" type="none"/>
          </a:ln>
        </p:spPr>
      </p:cxnSp>
      <p:cxnSp>
        <p:nvCxnSpPr>
          <p:cNvPr id="647" name="Google Shape;647;p66"/>
          <p:cNvCxnSpPr/>
          <p:nvPr/>
        </p:nvCxnSpPr>
        <p:spPr>
          <a:xfrm>
            <a:off x="3705900" y="4104750"/>
            <a:ext cx="5462700" cy="7800"/>
          </a:xfrm>
          <a:prstGeom prst="straightConnector1">
            <a:avLst/>
          </a:prstGeom>
          <a:noFill/>
          <a:ln cap="flat" cmpd="sng" w="9525">
            <a:solidFill>
              <a:schemeClr val="dk2"/>
            </a:solidFill>
            <a:prstDash val="solid"/>
            <a:round/>
            <a:headEnd len="med" w="med" type="none"/>
            <a:tailEnd len="med" w="med" type="none"/>
          </a:ln>
        </p:spPr>
      </p:cxnSp>
      <p:pic>
        <p:nvPicPr>
          <p:cNvPr id="648" name="Google Shape;648;p66"/>
          <p:cNvPicPr preferRelativeResize="0"/>
          <p:nvPr/>
        </p:nvPicPr>
        <p:blipFill>
          <a:blip r:embed="rId7">
            <a:alphaModFix/>
          </a:blip>
          <a:stretch>
            <a:fillRect/>
          </a:stretch>
        </p:blipFill>
        <p:spPr>
          <a:xfrm>
            <a:off x="3206423" y="2686126"/>
            <a:ext cx="5949429" cy="590400"/>
          </a:xfrm>
          <a:prstGeom prst="rect">
            <a:avLst/>
          </a:prstGeom>
          <a:noFill/>
          <a:ln>
            <a:noFill/>
          </a:ln>
        </p:spPr>
      </p:pic>
      <p:pic>
        <p:nvPicPr>
          <p:cNvPr id="649" name="Google Shape;649;p66"/>
          <p:cNvPicPr preferRelativeResize="0"/>
          <p:nvPr/>
        </p:nvPicPr>
        <p:blipFill>
          <a:blip r:embed="rId8">
            <a:alphaModFix/>
          </a:blip>
          <a:stretch>
            <a:fillRect/>
          </a:stretch>
        </p:blipFill>
        <p:spPr>
          <a:xfrm>
            <a:off x="0" y="3430900"/>
            <a:ext cx="3518485" cy="528875"/>
          </a:xfrm>
          <a:prstGeom prst="rect">
            <a:avLst/>
          </a:prstGeom>
          <a:noFill/>
          <a:ln>
            <a:noFill/>
          </a:ln>
        </p:spPr>
      </p:pic>
      <p:pic>
        <p:nvPicPr>
          <p:cNvPr id="650" name="Google Shape;650;p66"/>
          <p:cNvPicPr preferRelativeResize="0"/>
          <p:nvPr/>
        </p:nvPicPr>
        <p:blipFill>
          <a:blip r:embed="rId9">
            <a:alphaModFix/>
          </a:blip>
          <a:stretch>
            <a:fillRect/>
          </a:stretch>
        </p:blipFill>
        <p:spPr>
          <a:xfrm>
            <a:off x="1832018" y="2915925"/>
            <a:ext cx="1084456" cy="396600"/>
          </a:xfrm>
          <a:prstGeom prst="rect">
            <a:avLst/>
          </a:prstGeom>
          <a:noFill/>
          <a:ln>
            <a:noFill/>
          </a:ln>
        </p:spPr>
      </p:pic>
      <p:pic>
        <p:nvPicPr>
          <p:cNvPr id="651" name="Google Shape;651;p66"/>
          <p:cNvPicPr preferRelativeResize="0"/>
          <p:nvPr/>
        </p:nvPicPr>
        <p:blipFill>
          <a:blip r:embed="rId9">
            <a:alphaModFix/>
          </a:blip>
          <a:stretch>
            <a:fillRect/>
          </a:stretch>
        </p:blipFill>
        <p:spPr>
          <a:xfrm>
            <a:off x="6066268" y="3563175"/>
            <a:ext cx="1084456" cy="396600"/>
          </a:xfrm>
          <a:prstGeom prst="rect">
            <a:avLst/>
          </a:prstGeom>
          <a:noFill/>
          <a:ln>
            <a:noFill/>
          </a:ln>
        </p:spPr>
      </p:pic>
      <p:pic>
        <p:nvPicPr>
          <p:cNvPr id="652" name="Google Shape;652;p66"/>
          <p:cNvPicPr preferRelativeResize="0"/>
          <p:nvPr/>
        </p:nvPicPr>
        <p:blipFill>
          <a:blip r:embed="rId4">
            <a:alphaModFix/>
          </a:blip>
          <a:stretch>
            <a:fillRect/>
          </a:stretch>
        </p:blipFill>
        <p:spPr>
          <a:xfrm>
            <a:off x="3854363" y="3497751"/>
            <a:ext cx="867870" cy="454599"/>
          </a:xfrm>
          <a:prstGeom prst="rect">
            <a:avLst/>
          </a:prstGeom>
          <a:noFill/>
          <a:ln>
            <a:noFill/>
          </a:ln>
        </p:spPr>
      </p:pic>
      <p:cxnSp>
        <p:nvCxnSpPr>
          <p:cNvPr id="653" name="Google Shape;653;p66"/>
          <p:cNvCxnSpPr>
            <a:stCxn id="648" idx="1"/>
          </p:cNvCxnSpPr>
          <p:nvPr/>
        </p:nvCxnSpPr>
        <p:spPr>
          <a:xfrm flipH="1">
            <a:off x="3205223" y="2981326"/>
            <a:ext cx="1200" cy="265800"/>
          </a:xfrm>
          <a:prstGeom prst="straightConnector1">
            <a:avLst/>
          </a:prstGeom>
          <a:noFill/>
          <a:ln cap="flat" cmpd="sng" w="28575">
            <a:solidFill>
              <a:schemeClr val="dk2"/>
            </a:solidFill>
            <a:prstDash val="solid"/>
            <a:round/>
            <a:headEnd len="med" w="med" type="none"/>
            <a:tailEnd len="med" w="med" type="none"/>
          </a:ln>
        </p:spPr>
      </p:cxnSp>
      <p:sp>
        <p:nvSpPr>
          <p:cNvPr id="654" name="Google Shape;654;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67"/>
          <p:cNvPicPr preferRelativeResize="0"/>
          <p:nvPr/>
        </p:nvPicPr>
        <p:blipFill>
          <a:blip r:embed="rId3">
            <a:alphaModFix/>
          </a:blip>
          <a:stretch>
            <a:fillRect/>
          </a:stretch>
        </p:blipFill>
        <p:spPr>
          <a:xfrm>
            <a:off x="4095126" y="0"/>
            <a:ext cx="5048862" cy="4570325"/>
          </a:xfrm>
          <a:prstGeom prst="rect">
            <a:avLst/>
          </a:prstGeom>
          <a:noFill/>
          <a:ln>
            <a:noFill/>
          </a:ln>
        </p:spPr>
      </p:pic>
      <p:sp>
        <p:nvSpPr>
          <p:cNvPr id="660" name="Google Shape;660;p67"/>
          <p:cNvSpPr txBox="1"/>
          <p:nvPr>
            <p:ph type="ctrTitle"/>
          </p:nvPr>
        </p:nvSpPr>
        <p:spPr>
          <a:xfrm>
            <a:off x="-151000" y="0"/>
            <a:ext cx="3998100" cy="5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00">
                <a:latin typeface="Montserrat"/>
                <a:ea typeface="Montserrat"/>
                <a:cs typeface="Montserrat"/>
                <a:sym typeface="Montserrat"/>
              </a:rPr>
              <a:t>Learning</a:t>
            </a:r>
            <a:endParaRPr sz="3200">
              <a:latin typeface="Montserrat"/>
              <a:ea typeface="Montserrat"/>
              <a:cs typeface="Montserrat"/>
              <a:sym typeface="Montserrat"/>
            </a:endParaRPr>
          </a:p>
        </p:txBody>
      </p:sp>
      <p:sp>
        <p:nvSpPr>
          <p:cNvPr id="661" name="Google Shape;661;p67"/>
          <p:cNvSpPr txBox="1"/>
          <p:nvPr>
            <p:ph idx="1" type="subTitle"/>
          </p:nvPr>
        </p:nvSpPr>
        <p:spPr>
          <a:xfrm>
            <a:off x="0" y="369200"/>
            <a:ext cx="4672500" cy="4522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Agents learn– </a:t>
            </a:r>
            <a:r>
              <a:rPr b="1" i="1" lang="en" sz="1595">
                <a:latin typeface="Montserrat"/>
                <a:ea typeface="Montserrat"/>
                <a:cs typeface="Montserrat"/>
                <a:sym typeface="Montserrat"/>
              </a:rPr>
              <a:t>update/modulate their internal variables/parameters</a:t>
            </a:r>
            <a:r>
              <a:rPr lang="en" sz="1595">
                <a:latin typeface="Montserrat"/>
                <a:ea typeface="Montserrat"/>
                <a:cs typeface="Montserrat"/>
                <a:sym typeface="Montserrat"/>
              </a:rPr>
              <a:t> – typically at a </a:t>
            </a:r>
            <a:r>
              <a:rPr b="1" lang="en" sz="1595">
                <a:latin typeface="Montserrat"/>
                <a:ea typeface="Montserrat"/>
                <a:cs typeface="Montserrat"/>
                <a:sym typeface="Montserrat"/>
              </a:rPr>
              <a:t>slower timescale</a:t>
            </a:r>
            <a:r>
              <a:rPr lang="en" sz="1595">
                <a:latin typeface="Montserrat"/>
                <a:ea typeface="Montserrat"/>
                <a:cs typeface="Montserrat"/>
                <a:sym typeface="Montserrat"/>
              </a:rPr>
              <a:t> than real-time perceptual inference.</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This may be coded to occur after every X timesteps, or at the end of an entire trial, depending on the use case/assumptions.</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This timescale differentiation is supported by literature on learning, e.g., memory consolidation, LTM/STM, fast vs. slow neurotransmitters. This mediates the impact of new observations on the model (Friston et. al, 2016; Smith et. al, 2020).</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Computationally, this occurs by assigning Dirichlet distributions (conjugate to categorical distributions) as </a:t>
            </a:r>
            <a:r>
              <a:rPr b="1" lang="en" sz="1595">
                <a:latin typeface="Montserrat"/>
                <a:ea typeface="Montserrat"/>
                <a:cs typeface="Montserrat"/>
                <a:sym typeface="Montserrat"/>
              </a:rPr>
              <a:t>hyperparameters to our variables</a:t>
            </a:r>
            <a:r>
              <a:rPr lang="en" sz="1595">
                <a:latin typeface="Montserrat"/>
                <a:ea typeface="Montserrat"/>
                <a:cs typeface="Montserrat"/>
                <a:sym typeface="Montserrat"/>
              </a:rPr>
              <a:t>.</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These hyperparameters are thus </a:t>
            </a:r>
            <a:r>
              <a:rPr b="1" lang="en" sz="1595">
                <a:latin typeface="Montserrat"/>
                <a:ea typeface="Montserrat"/>
                <a:cs typeface="Montserrat"/>
                <a:sym typeface="Montserrat"/>
              </a:rPr>
              <a:t>priors (beliefs about) the variables themselves.</a:t>
            </a:r>
            <a:endParaRPr b="1" sz="1595">
              <a:latin typeface="Montserrat"/>
              <a:ea typeface="Montserrat"/>
              <a:cs typeface="Montserrat"/>
              <a:sym typeface="Montserrat"/>
            </a:endParaRPr>
          </a:p>
        </p:txBody>
      </p:sp>
      <p:sp>
        <p:nvSpPr>
          <p:cNvPr id="662" name="Google Shape;662;p67"/>
          <p:cNvSpPr txBox="1"/>
          <p:nvPr>
            <p:ph idx="1" type="subTitle"/>
          </p:nvPr>
        </p:nvSpPr>
        <p:spPr>
          <a:xfrm>
            <a:off x="5558575" y="3524300"/>
            <a:ext cx="2980800" cy="136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t>
            </a:r>
            <a:endParaRPr sz="1400"/>
          </a:p>
        </p:txBody>
      </p:sp>
      <p:sp>
        <p:nvSpPr>
          <p:cNvPr id="663" name="Google Shape;663;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68"/>
          <p:cNvPicPr preferRelativeResize="0"/>
          <p:nvPr/>
        </p:nvPicPr>
        <p:blipFill>
          <a:blip r:embed="rId3">
            <a:alphaModFix/>
          </a:blip>
          <a:stretch>
            <a:fillRect/>
          </a:stretch>
        </p:blipFill>
        <p:spPr>
          <a:xfrm>
            <a:off x="4332850" y="4146401"/>
            <a:ext cx="4398324" cy="734850"/>
          </a:xfrm>
          <a:prstGeom prst="rect">
            <a:avLst/>
          </a:prstGeom>
          <a:noFill/>
          <a:ln>
            <a:noFill/>
          </a:ln>
        </p:spPr>
      </p:pic>
      <p:pic>
        <p:nvPicPr>
          <p:cNvPr id="669" name="Google Shape;669;p68"/>
          <p:cNvPicPr preferRelativeResize="0"/>
          <p:nvPr/>
        </p:nvPicPr>
        <p:blipFill>
          <a:blip r:embed="rId4">
            <a:alphaModFix/>
          </a:blip>
          <a:stretch>
            <a:fillRect/>
          </a:stretch>
        </p:blipFill>
        <p:spPr>
          <a:xfrm>
            <a:off x="4332838" y="937100"/>
            <a:ext cx="4812213" cy="852450"/>
          </a:xfrm>
          <a:prstGeom prst="rect">
            <a:avLst/>
          </a:prstGeom>
          <a:noFill/>
          <a:ln>
            <a:noFill/>
          </a:ln>
        </p:spPr>
      </p:pic>
      <p:sp>
        <p:nvSpPr>
          <p:cNvPr id="670" name="Google Shape;670;p68"/>
          <p:cNvSpPr txBox="1"/>
          <p:nvPr>
            <p:ph type="ctrTitle"/>
          </p:nvPr>
        </p:nvSpPr>
        <p:spPr>
          <a:xfrm>
            <a:off x="-151000" y="0"/>
            <a:ext cx="3998100" cy="5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00">
                <a:latin typeface="Montserrat"/>
                <a:ea typeface="Montserrat"/>
                <a:cs typeface="Montserrat"/>
                <a:sym typeface="Montserrat"/>
              </a:rPr>
              <a:t>Learning</a:t>
            </a:r>
            <a:endParaRPr sz="3200">
              <a:latin typeface="Montserrat"/>
              <a:ea typeface="Montserrat"/>
              <a:cs typeface="Montserrat"/>
              <a:sym typeface="Montserrat"/>
            </a:endParaRPr>
          </a:p>
        </p:txBody>
      </p:sp>
      <p:sp>
        <p:nvSpPr>
          <p:cNvPr id="671" name="Google Shape;671;p68"/>
          <p:cNvSpPr txBox="1"/>
          <p:nvPr>
            <p:ph idx="1" type="subTitle"/>
          </p:nvPr>
        </p:nvSpPr>
        <p:spPr>
          <a:xfrm>
            <a:off x="0" y="373925"/>
            <a:ext cx="4637700" cy="4522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Here our agent will ‘</a:t>
            </a:r>
            <a:r>
              <a:rPr b="1" lang="en" sz="1595">
                <a:latin typeface="Montserrat"/>
                <a:ea typeface="Montserrat"/>
                <a:cs typeface="Montserrat"/>
                <a:sym typeface="Montserrat"/>
              </a:rPr>
              <a:t>learn</a:t>
            </a:r>
            <a:r>
              <a:rPr lang="en" sz="1595">
                <a:latin typeface="Montserrat"/>
                <a:ea typeface="Montserrat"/>
                <a:cs typeface="Montserrat"/>
                <a:sym typeface="Montserrat"/>
              </a:rPr>
              <a:t>’</a:t>
            </a:r>
            <a:r>
              <a:rPr b="1" lang="en" sz="1595">
                <a:latin typeface="Montserrat"/>
                <a:ea typeface="Montserrat"/>
                <a:cs typeface="Montserrat"/>
                <a:sym typeface="Montserrat"/>
              </a:rPr>
              <a:t> their likelihood model</a:t>
            </a:r>
            <a:r>
              <a:rPr lang="en" sz="1595">
                <a:latin typeface="Montserrat"/>
                <a:ea typeface="Montserrat"/>
                <a:cs typeface="Montserrat"/>
                <a:sym typeface="Montserrat"/>
              </a:rPr>
              <a:t>, i.e. the probabilistic associations they have made between states and observations contained in the </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rPr b="1" lang="en" sz="1595">
                <a:latin typeface="Montserrat"/>
                <a:ea typeface="Montserrat"/>
                <a:cs typeface="Montserrat"/>
                <a:sym typeface="Montserrat"/>
              </a:rPr>
              <a:t>A matrix</a:t>
            </a:r>
            <a:r>
              <a:rPr lang="en" sz="1595">
                <a:latin typeface="Montserrat"/>
                <a:ea typeface="Montserrat"/>
                <a:cs typeface="Montserrat"/>
                <a:sym typeface="Montserrat"/>
              </a:rPr>
              <a:t>.</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895">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We will assign ‘pA’ (prior beliefs about A) to our agent, a Dirichlet distribution – ‘pseudo-counts’ – conjugate to our original A matrix of categorical distributions (notice same structure in code). This lets the agent compare posteriors about A to a prior about A for Bayesian belief updating.</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895">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The ‘scale’ argument will scale the priors before we assign them to the agent. This will up- or down-weight the impact of experience (how much learning will impact the agent’s beliefs) and relates to precision modulation and synaptic plasticity (</a:t>
            </a:r>
            <a:r>
              <a:rPr i="1" lang="en" sz="1595">
                <a:latin typeface="Montserrat"/>
                <a:ea typeface="Montserrat"/>
                <a:cs typeface="Montserrat"/>
                <a:sym typeface="Montserrat"/>
              </a:rPr>
              <a:t>ibid</a:t>
            </a:r>
            <a:r>
              <a:rPr lang="en" sz="1595">
                <a:latin typeface="Montserrat"/>
                <a:ea typeface="Montserrat"/>
                <a:cs typeface="Montserrat"/>
                <a:sym typeface="Montserrat"/>
              </a:rPr>
              <a:t>).</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895">
              <a:latin typeface="Montserrat"/>
              <a:ea typeface="Montserrat"/>
              <a:cs typeface="Montserrat"/>
              <a:sym typeface="Montserrat"/>
            </a:endParaRPr>
          </a:p>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This can be related to the agent’s “confidence” in its beliefs about how outcomes map to states.</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595">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595">
              <a:latin typeface="Montserrat"/>
              <a:ea typeface="Montserrat"/>
              <a:cs typeface="Montserrat"/>
              <a:sym typeface="Montserrat"/>
            </a:endParaRPr>
          </a:p>
        </p:txBody>
      </p:sp>
      <p:sp>
        <p:nvSpPr>
          <p:cNvPr id="672" name="Google Shape;672;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3" name="Google Shape;673;p68"/>
          <p:cNvPicPr preferRelativeResize="0"/>
          <p:nvPr/>
        </p:nvPicPr>
        <p:blipFill>
          <a:blip r:embed="rId5">
            <a:alphaModFix/>
          </a:blip>
          <a:stretch>
            <a:fillRect/>
          </a:stretch>
        </p:blipFill>
        <p:spPr>
          <a:xfrm>
            <a:off x="4507300" y="84650"/>
            <a:ext cx="4637750" cy="852450"/>
          </a:xfrm>
          <a:prstGeom prst="rect">
            <a:avLst/>
          </a:prstGeom>
          <a:noFill/>
          <a:ln>
            <a:noFill/>
          </a:ln>
        </p:spPr>
      </p:pic>
      <p:pic>
        <p:nvPicPr>
          <p:cNvPr id="674" name="Google Shape;674;p68"/>
          <p:cNvPicPr preferRelativeResize="0"/>
          <p:nvPr/>
        </p:nvPicPr>
        <p:blipFill>
          <a:blip r:embed="rId6">
            <a:alphaModFix/>
          </a:blip>
          <a:stretch>
            <a:fillRect/>
          </a:stretch>
        </p:blipFill>
        <p:spPr>
          <a:xfrm>
            <a:off x="4332845" y="2810617"/>
            <a:ext cx="4812201" cy="831540"/>
          </a:xfrm>
          <a:prstGeom prst="rect">
            <a:avLst/>
          </a:prstGeom>
          <a:noFill/>
          <a:ln>
            <a:noFill/>
          </a:ln>
        </p:spPr>
      </p:pic>
      <p:pic>
        <p:nvPicPr>
          <p:cNvPr id="675" name="Google Shape;675;p68"/>
          <p:cNvPicPr preferRelativeResize="0"/>
          <p:nvPr/>
        </p:nvPicPr>
        <p:blipFill>
          <a:blip r:embed="rId7">
            <a:alphaModFix/>
          </a:blip>
          <a:stretch>
            <a:fillRect/>
          </a:stretch>
        </p:blipFill>
        <p:spPr>
          <a:xfrm>
            <a:off x="4540172" y="1920015"/>
            <a:ext cx="4572000" cy="793032"/>
          </a:xfrm>
          <a:prstGeom prst="rect">
            <a:avLst/>
          </a:prstGeom>
          <a:noFill/>
          <a:ln>
            <a:noFill/>
          </a:ln>
        </p:spPr>
      </p:pic>
      <p:pic>
        <p:nvPicPr>
          <p:cNvPr id="676" name="Google Shape;676;p68"/>
          <p:cNvPicPr preferRelativeResize="0"/>
          <p:nvPr/>
        </p:nvPicPr>
        <p:blipFill>
          <a:blip r:embed="rId8">
            <a:alphaModFix/>
          </a:blip>
          <a:stretch>
            <a:fillRect/>
          </a:stretch>
        </p:blipFill>
        <p:spPr>
          <a:xfrm>
            <a:off x="4637700" y="3482449"/>
            <a:ext cx="2909550" cy="6639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9"/>
          <p:cNvSpPr txBox="1"/>
          <p:nvPr>
            <p:ph type="ctrTitle"/>
          </p:nvPr>
        </p:nvSpPr>
        <p:spPr>
          <a:xfrm>
            <a:off x="163950" y="-4380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980">
                <a:latin typeface="Montserrat"/>
                <a:ea typeface="Montserrat"/>
                <a:cs typeface="Montserrat"/>
                <a:sym typeface="Montserrat"/>
              </a:rPr>
              <a:t>ABC(DEFG)’s of Inference</a:t>
            </a:r>
            <a:endParaRPr sz="2980">
              <a:latin typeface="Montserrat"/>
              <a:ea typeface="Montserrat"/>
              <a:cs typeface="Montserrat"/>
              <a:sym typeface="Montserrat"/>
            </a:endParaRPr>
          </a:p>
        </p:txBody>
      </p:sp>
      <p:sp>
        <p:nvSpPr>
          <p:cNvPr id="682" name="Google Shape;682;p69"/>
          <p:cNvSpPr txBox="1"/>
          <p:nvPr/>
        </p:nvSpPr>
        <p:spPr>
          <a:xfrm>
            <a:off x="0" y="286175"/>
            <a:ext cx="9264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Constructing our agent using the Agent constructor:</a:t>
            </a:r>
            <a:endParaRPr b="1" sz="1800" u="sng">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We simply plug in our defined variables into the call to Agent() which will house the agent’s beliefs, parameters, memory, etc. as class attributes</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600">
                <a:solidFill>
                  <a:schemeClr val="dk2"/>
                </a:solidFill>
                <a:latin typeface="Montserrat"/>
                <a:ea typeface="Montserrat"/>
                <a:cs typeface="Montserrat"/>
                <a:sym typeface="Montserrat"/>
              </a:rPr>
              <a:t>- </a:t>
            </a:r>
            <a:r>
              <a:rPr lang="en" sz="1700" u="sng">
                <a:solidFill>
                  <a:schemeClr val="dk2"/>
                </a:solidFill>
                <a:latin typeface="Montserrat"/>
                <a:ea typeface="Montserrat"/>
                <a:cs typeface="Montserrat"/>
                <a:sym typeface="Montserrat"/>
              </a:rPr>
              <a:t>inference_algo= ‘MMP”</a:t>
            </a:r>
            <a:r>
              <a:rPr lang="en" sz="1500">
                <a:solidFill>
                  <a:schemeClr val="dk2"/>
                </a:solidFill>
                <a:latin typeface="Montserrat"/>
                <a:ea typeface="Montserrat"/>
                <a:cs typeface="Montserrat"/>
                <a:sym typeface="Montserrat"/>
              </a:rPr>
              <a:t>‘ : </a:t>
            </a:r>
            <a:r>
              <a:rPr lang="en" sz="1600">
                <a:solidFill>
                  <a:schemeClr val="dk2"/>
                </a:solidFill>
                <a:latin typeface="Montserrat"/>
                <a:ea typeface="Montserrat"/>
                <a:cs typeface="Montserrat"/>
                <a:sym typeface="Montserrat"/>
              </a:rPr>
              <a:t>specifies that we will use ‘marginal message passing’ as the particular message passing scheme for belief updating and free energy minimization. This algorithm strikes a balance between variational message passing (found to produce overconfident posteriors) and belief propagation (computationally expensive) (Parr et. al, 2019).</a:t>
            </a:r>
            <a:endParaRPr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6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 In a more recent (non-pip) pymdp update, among other various new features (jax back-end, model fitting developments), the ‘sophisticated’ argument has been added for allowing sophisticated inference, optimizing policy tree search (Friston et. al, 2021; and Hodson et. al, 2023). This would be useful in cases of more actions available and/or longer policy lengths, e.g., 4 actions, 5-step policies = 4^5 = 1024 policies to evaluate (!).</a:t>
            </a:r>
            <a:endParaRPr sz="1700">
              <a:solidFill>
                <a:schemeClr val="dk2"/>
              </a:solidFill>
              <a:latin typeface="Montserrat"/>
              <a:ea typeface="Montserrat"/>
              <a:cs typeface="Montserrat"/>
              <a:sym typeface="Montserrat"/>
            </a:endParaRPr>
          </a:p>
        </p:txBody>
      </p:sp>
      <p:sp>
        <p:nvSpPr>
          <p:cNvPr id="683" name="Google Shape;683;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4" name="Google Shape;684;p69"/>
          <p:cNvPicPr preferRelativeResize="0"/>
          <p:nvPr/>
        </p:nvPicPr>
        <p:blipFill>
          <a:blip r:embed="rId3">
            <a:alphaModFix/>
          </a:blip>
          <a:stretch>
            <a:fillRect/>
          </a:stretch>
        </p:blipFill>
        <p:spPr>
          <a:xfrm>
            <a:off x="814979" y="3808477"/>
            <a:ext cx="7286322" cy="1203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0"/>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690" name="Google Shape;690;p70"/>
          <p:cNvSpPr txBox="1"/>
          <p:nvPr/>
        </p:nvSpPr>
        <p:spPr>
          <a:xfrm>
            <a:off x="0" y="340925"/>
            <a:ext cx="89163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Constructing our agent using the Agent constructor:</a:t>
            </a:r>
            <a:endParaRPr b="1" sz="1800" u="sng">
              <a:solidFill>
                <a:schemeClr val="dk2"/>
              </a:solidFill>
              <a:latin typeface="Montserrat"/>
              <a:ea typeface="Montserrat"/>
              <a:cs typeface="Montserrat"/>
              <a:sym typeface="Montserrat"/>
            </a:endParaRPr>
          </a:p>
          <a:p>
            <a:pPr indent="-336550" lvl="0" marL="457200" rtl="0" algn="l">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We simply plug in our defined variables into the call to Agent()</a:t>
            </a:r>
            <a:endParaRPr sz="1700">
              <a:solidFill>
                <a:schemeClr val="dk2"/>
              </a:solidFill>
              <a:latin typeface="Montserrat"/>
              <a:ea typeface="Montserrat"/>
              <a:cs typeface="Montserrat"/>
              <a:sym typeface="Montserrat"/>
            </a:endParaRPr>
          </a:p>
          <a:p>
            <a:pPr indent="-336550" lvl="0" marL="457200" rtl="0" algn="l">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Other arguments:</a:t>
            </a:r>
            <a:endParaRPr sz="1700">
              <a:solidFill>
                <a:schemeClr val="dk2"/>
              </a:solidFill>
              <a:latin typeface="Montserrat"/>
              <a:ea typeface="Montserrat"/>
              <a:cs typeface="Montserrat"/>
              <a:sym typeface="Montserrat"/>
            </a:endParaRPr>
          </a:p>
          <a:p>
            <a:pPr indent="-336550" lvl="1" marL="914400" rtl="0" algn="l">
              <a:spcBef>
                <a:spcPts val="0"/>
              </a:spcBef>
              <a:spcAft>
                <a:spcPts val="0"/>
              </a:spcAft>
              <a:buClr>
                <a:schemeClr val="dk2"/>
              </a:buClr>
              <a:buSzPts val="1700"/>
              <a:buFont typeface="Montserrat"/>
              <a:buChar char="-"/>
            </a:pPr>
            <a:r>
              <a:rPr lang="en" sz="1700" u="sng">
                <a:solidFill>
                  <a:schemeClr val="dk2"/>
                </a:solidFill>
                <a:latin typeface="Montserrat"/>
                <a:ea typeface="Montserrat"/>
                <a:cs typeface="Montserrat"/>
                <a:sym typeface="Montserrat"/>
              </a:rPr>
              <a:t>policy_len=1</a:t>
            </a:r>
            <a:r>
              <a:rPr lang="en" sz="1700">
                <a:solidFill>
                  <a:schemeClr val="dk2"/>
                </a:solidFill>
                <a:latin typeface="Montserrat"/>
                <a:ea typeface="Montserrat"/>
                <a:cs typeface="Montserrat"/>
                <a:sym typeface="Montserrat"/>
              </a:rPr>
              <a:t> : agents will only plan their actions one step into the future, as they have relatively simple one-step actions (explore or exploit)</a:t>
            </a:r>
            <a:endParaRPr sz="1700">
              <a:solidFill>
                <a:schemeClr val="dk2"/>
              </a:solidFill>
              <a:latin typeface="Montserrat"/>
              <a:ea typeface="Montserrat"/>
              <a:cs typeface="Montserrat"/>
              <a:sym typeface="Montserrat"/>
            </a:endParaRPr>
          </a:p>
          <a:p>
            <a:pPr indent="-336550" lvl="1" marL="914400" rtl="0" algn="l">
              <a:spcBef>
                <a:spcPts val="0"/>
              </a:spcBef>
              <a:spcAft>
                <a:spcPts val="0"/>
              </a:spcAft>
              <a:buClr>
                <a:schemeClr val="dk2"/>
              </a:buClr>
              <a:buSzPts val="1700"/>
              <a:buFont typeface="Montserrat"/>
              <a:buChar char="-"/>
            </a:pPr>
            <a:r>
              <a:rPr lang="en" sz="1700" u="sng">
                <a:solidFill>
                  <a:schemeClr val="dk2"/>
                </a:solidFill>
                <a:latin typeface="Montserrat"/>
                <a:ea typeface="Montserrat"/>
                <a:cs typeface="Montserrat"/>
                <a:sym typeface="Montserrat"/>
              </a:rPr>
              <a:t>inference_horizon=2</a:t>
            </a:r>
            <a:r>
              <a:rPr lang="en" sz="1700">
                <a:solidFill>
                  <a:schemeClr val="dk2"/>
                </a:solidFill>
                <a:latin typeface="Montserrat"/>
                <a:ea typeface="Montserrat"/>
                <a:cs typeface="Montserrat"/>
                <a:sym typeface="Montserrat"/>
              </a:rPr>
              <a:t> : the agent will try to infer states for both t and t+1 (into the future), figuring into </a:t>
            </a:r>
            <a:r>
              <a:rPr i="1" lang="en" sz="1700">
                <a:solidFill>
                  <a:schemeClr val="dk2"/>
                </a:solidFill>
                <a:latin typeface="Montserrat"/>
                <a:ea typeface="Montserrat"/>
                <a:cs typeface="Montserrat"/>
                <a:sym typeface="Montserrat"/>
              </a:rPr>
              <a:t>expected free energy </a:t>
            </a:r>
            <a:r>
              <a:rPr lang="en" sz="1700">
                <a:solidFill>
                  <a:schemeClr val="dk2"/>
                </a:solidFill>
                <a:latin typeface="Montserrat"/>
                <a:ea typeface="Montserrat"/>
                <a:cs typeface="Montserrat"/>
                <a:sym typeface="Montserrat"/>
              </a:rPr>
              <a:t>for policy inference and evaluation</a:t>
            </a:r>
            <a:endParaRPr sz="1700">
              <a:solidFill>
                <a:schemeClr val="dk2"/>
              </a:solidFill>
              <a:latin typeface="Montserrat"/>
              <a:ea typeface="Montserrat"/>
              <a:cs typeface="Montserrat"/>
              <a:sym typeface="Montserrat"/>
            </a:endParaRPr>
          </a:p>
          <a:p>
            <a:pPr indent="-336550" lvl="1" marL="914400" rtl="0" algn="l">
              <a:spcBef>
                <a:spcPts val="0"/>
              </a:spcBef>
              <a:spcAft>
                <a:spcPts val="0"/>
              </a:spcAft>
              <a:buClr>
                <a:schemeClr val="dk2"/>
              </a:buClr>
              <a:buSzPts val="1700"/>
              <a:buFont typeface="Montserrat"/>
              <a:buChar char="-"/>
            </a:pPr>
            <a:r>
              <a:rPr lang="en" sz="1700" u="sng">
                <a:solidFill>
                  <a:schemeClr val="dk2"/>
                </a:solidFill>
                <a:latin typeface="Montserrat"/>
                <a:ea typeface="Montserrat"/>
                <a:cs typeface="Montserrat"/>
                <a:sym typeface="Montserrat"/>
              </a:rPr>
              <a:t>sampling_mode = ‘full’</a:t>
            </a:r>
            <a:r>
              <a:rPr lang="en" sz="1700">
                <a:solidFill>
                  <a:schemeClr val="dk2"/>
                </a:solidFill>
                <a:latin typeface="Montserrat"/>
                <a:ea typeface="Montserrat"/>
                <a:cs typeface="Montserrat"/>
                <a:sym typeface="Montserrat"/>
              </a:rPr>
              <a:t> : agent will select actions to take based on the full posterior over policies computed during policy inference</a:t>
            </a:r>
            <a:endParaRPr sz="1700">
              <a:solidFill>
                <a:schemeClr val="dk2"/>
              </a:solidFill>
              <a:latin typeface="Montserrat"/>
              <a:ea typeface="Montserrat"/>
              <a:cs typeface="Montserrat"/>
              <a:sym typeface="Montserrat"/>
            </a:endParaRPr>
          </a:p>
          <a:p>
            <a:pPr indent="-336550" lvl="1" marL="914400" rtl="0" algn="l">
              <a:spcBef>
                <a:spcPts val="0"/>
              </a:spcBef>
              <a:spcAft>
                <a:spcPts val="0"/>
              </a:spcAft>
              <a:buClr>
                <a:schemeClr val="dk2"/>
              </a:buClr>
              <a:buSzPts val="1700"/>
              <a:buFont typeface="Montserrat"/>
              <a:buChar char="-"/>
            </a:pPr>
            <a:r>
              <a:rPr lang="en" sz="1700" u="sng">
                <a:solidFill>
                  <a:schemeClr val="dk2"/>
                </a:solidFill>
                <a:latin typeface="Montserrat"/>
                <a:ea typeface="Montserrat"/>
                <a:cs typeface="Montserrat"/>
                <a:sym typeface="Montserrat"/>
              </a:rPr>
              <a:t>action_selection = ‘stochastic’</a:t>
            </a:r>
            <a:r>
              <a:rPr lang="en" sz="1700">
                <a:solidFill>
                  <a:schemeClr val="dk2"/>
                </a:solidFill>
                <a:latin typeface="Montserrat"/>
                <a:ea typeface="Montserrat"/>
                <a:cs typeface="Montserrat"/>
                <a:sym typeface="Montserrat"/>
              </a:rPr>
              <a:t>: agent will sample actions from their posterior beliefs over policies probabilistically (rather than ‘deterministic’ where action with highest posterior probability is necessarily chosen)</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2"/>
              </a:solidFill>
              <a:latin typeface="Montserrat"/>
              <a:ea typeface="Montserrat"/>
              <a:cs typeface="Montserrat"/>
              <a:sym typeface="Montserrat"/>
            </a:endParaRPr>
          </a:p>
        </p:txBody>
      </p:sp>
      <p:sp>
        <p:nvSpPr>
          <p:cNvPr id="691" name="Google Shape;691;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2" name="Google Shape;692;p70"/>
          <p:cNvPicPr preferRelativeResize="0"/>
          <p:nvPr/>
        </p:nvPicPr>
        <p:blipFill>
          <a:blip r:embed="rId3">
            <a:alphaModFix/>
          </a:blip>
          <a:stretch>
            <a:fillRect/>
          </a:stretch>
        </p:blipFill>
        <p:spPr>
          <a:xfrm>
            <a:off x="814979" y="3808477"/>
            <a:ext cx="7286322" cy="12036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1"/>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698" name="Google Shape;698;p71"/>
          <p:cNvSpPr txBox="1"/>
          <p:nvPr/>
        </p:nvSpPr>
        <p:spPr>
          <a:xfrm>
            <a:off x="0" y="340925"/>
            <a:ext cx="89163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u="sng">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With these variables in place and the agent now constructed, the agent can now iteratively:</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 </a:t>
            </a:r>
            <a:r>
              <a:rPr b="1" lang="en" sz="1800" u="sng">
                <a:solidFill>
                  <a:schemeClr val="dk2"/>
                </a:solidFill>
                <a:latin typeface="Montserrat"/>
                <a:ea typeface="Montserrat"/>
                <a:cs typeface="Montserrat"/>
                <a:sym typeface="Montserrat"/>
              </a:rPr>
              <a:t>infer states</a:t>
            </a:r>
            <a:r>
              <a:rPr lang="en" sz="1800">
                <a:solidFill>
                  <a:schemeClr val="dk2"/>
                </a:solidFill>
                <a:latin typeface="Montserrat"/>
                <a:ea typeface="Montserrat"/>
                <a:cs typeface="Montserrat"/>
                <a:sym typeface="Montserrat"/>
              </a:rPr>
              <a:t> based on incoming observations</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a:t>
            </a:r>
            <a:r>
              <a:rPr i="1" lang="en" sz="1800">
                <a:solidFill>
                  <a:schemeClr val="dk2"/>
                </a:solidFill>
                <a:latin typeface="Montserrat"/>
                <a:ea typeface="Montserrat"/>
                <a:cs typeface="Montserrat"/>
                <a:sym typeface="Montserrat"/>
              </a:rPr>
              <a:t>agent.infer_states(obs)</a:t>
            </a:r>
            <a:endParaRPr i="1"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 </a:t>
            </a:r>
            <a:r>
              <a:rPr b="1" lang="en" sz="1800" u="sng">
                <a:solidFill>
                  <a:schemeClr val="dk2"/>
                </a:solidFill>
                <a:latin typeface="Montserrat"/>
                <a:ea typeface="Montserrat"/>
                <a:cs typeface="Montserrat"/>
                <a:sym typeface="Montserrat"/>
              </a:rPr>
              <a:t>learn/update its model parameters</a:t>
            </a:r>
            <a:r>
              <a:rPr lang="en" sz="1800">
                <a:solidFill>
                  <a:schemeClr val="dk2"/>
                </a:solidFill>
                <a:latin typeface="Montserrat"/>
                <a:ea typeface="Montserrat"/>
                <a:cs typeface="Montserrat"/>
                <a:sym typeface="Montserrat"/>
              </a:rPr>
              <a:t> based on incoming observations</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a:t>
            </a:r>
            <a:r>
              <a:rPr i="1" lang="en" sz="1800">
                <a:solidFill>
                  <a:schemeClr val="dk2"/>
                </a:solidFill>
                <a:latin typeface="Montserrat"/>
                <a:ea typeface="Montserrat"/>
                <a:cs typeface="Montserrat"/>
                <a:sym typeface="Montserrat"/>
              </a:rPr>
              <a:t>agent.update_A(obs)         </a:t>
            </a:r>
            <a:r>
              <a:rPr i="1" lang="en" sz="1600">
                <a:solidFill>
                  <a:schemeClr val="dk2"/>
                </a:solidFill>
                <a:latin typeface="Montserrat"/>
                <a:ea typeface="Montserrat"/>
                <a:cs typeface="Montserrat"/>
                <a:sym typeface="Montserrat"/>
              </a:rPr>
              <a:t>←—---- used in this tutorial</a:t>
            </a:r>
            <a:endParaRPr i="1" sz="1600">
              <a:solidFill>
                <a:schemeClr val="dk2"/>
              </a:solidFill>
              <a:latin typeface="Montserrat"/>
              <a:ea typeface="Montserrat"/>
              <a:cs typeface="Montserrat"/>
              <a:sym typeface="Montserrat"/>
            </a:endParaRPr>
          </a:p>
          <a:p>
            <a:pPr indent="0" lvl="0" marL="0" rtl="0" algn="l">
              <a:spcBef>
                <a:spcPts val="0"/>
              </a:spcBef>
              <a:spcAft>
                <a:spcPts val="0"/>
              </a:spcAft>
              <a:buNone/>
            </a:pPr>
            <a:r>
              <a:rPr i="1" lang="en" sz="1800">
                <a:solidFill>
                  <a:schemeClr val="dk2"/>
                </a:solidFill>
                <a:latin typeface="Montserrat"/>
                <a:ea typeface="Montserrat"/>
                <a:cs typeface="Montserrat"/>
                <a:sym typeface="Montserrat"/>
              </a:rPr>
              <a:t>		agent.update_B(qs_prev)</a:t>
            </a:r>
            <a:endParaRPr i="1" sz="1800">
              <a:solidFill>
                <a:schemeClr val="dk2"/>
              </a:solidFill>
              <a:latin typeface="Montserrat"/>
              <a:ea typeface="Montserrat"/>
              <a:cs typeface="Montserrat"/>
              <a:sym typeface="Montserrat"/>
            </a:endParaRPr>
          </a:p>
          <a:p>
            <a:pPr indent="0" lvl="0" marL="0" rtl="0" algn="l">
              <a:spcBef>
                <a:spcPts val="0"/>
              </a:spcBef>
              <a:spcAft>
                <a:spcPts val="0"/>
              </a:spcAft>
              <a:buNone/>
            </a:pPr>
            <a:r>
              <a:rPr i="1" lang="en" sz="1800">
                <a:solidFill>
                  <a:schemeClr val="dk2"/>
                </a:solidFill>
                <a:latin typeface="Montserrat"/>
                <a:ea typeface="Montserrat"/>
                <a:cs typeface="Montserrat"/>
                <a:sym typeface="Montserrat"/>
              </a:rPr>
              <a:t>		agent.update_D()</a:t>
            </a:r>
            <a:endParaRPr i="1"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 </a:t>
            </a:r>
            <a:r>
              <a:rPr b="1" lang="en" sz="1800" u="sng">
                <a:solidFill>
                  <a:schemeClr val="dk2"/>
                </a:solidFill>
                <a:latin typeface="Montserrat"/>
                <a:ea typeface="Montserrat"/>
                <a:cs typeface="Montserrat"/>
                <a:sym typeface="Montserrat"/>
              </a:rPr>
              <a:t>infer actions/policies</a:t>
            </a:r>
            <a:r>
              <a:rPr lang="en" sz="1800">
                <a:solidFill>
                  <a:schemeClr val="dk2"/>
                </a:solidFill>
                <a:latin typeface="Montserrat"/>
                <a:ea typeface="Montserrat"/>
                <a:cs typeface="Montserrat"/>
                <a:sym typeface="Montserrat"/>
              </a:rPr>
              <a:t> to commit next</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a:t>
            </a:r>
            <a:r>
              <a:rPr i="1" lang="en" sz="1800">
                <a:solidFill>
                  <a:schemeClr val="dk2"/>
                </a:solidFill>
                <a:latin typeface="Montserrat"/>
                <a:ea typeface="Montserrat"/>
                <a:cs typeface="Montserrat"/>
                <a:sym typeface="Montserrat"/>
              </a:rPr>
              <a:t>agent.infer_policies()</a:t>
            </a:r>
            <a:endParaRPr i="1" sz="1800">
              <a:solidFill>
                <a:schemeClr val="dk2"/>
              </a:solidFill>
              <a:latin typeface="Montserrat"/>
              <a:ea typeface="Montserrat"/>
              <a:cs typeface="Montserrat"/>
              <a:sym typeface="Montserrat"/>
            </a:endParaRPr>
          </a:p>
          <a:p>
            <a:pPr indent="0" lvl="0" marL="0" rtl="0" algn="l">
              <a:spcBef>
                <a:spcPts val="0"/>
              </a:spcBef>
              <a:spcAft>
                <a:spcPts val="0"/>
              </a:spcAft>
              <a:buNone/>
            </a:pPr>
            <a:r>
              <a:rPr i="1" lang="en" sz="1800">
                <a:solidFill>
                  <a:schemeClr val="dk2"/>
                </a:solidFill>
                <a:latin typeface="Montserrat"/>
                <a:ea typeface="Montserrat"/>
                <a:cs typeface="Montserrat"/>
                <a:sym typeface="Montserrat"/>
              </a:rPr>
              <a:t>		agent.sample_action()</a:t>
            </a:r>
            <a:endParaRPr i="1" sz="1800">
              <a:solidFill>
                <a:schemeClr val="dk2"/>
              </a:solidFill>
              <a:latin typeface="Montserrat"/>
              <a:ea typeface="Montserrat"/>
              <a:cs typeface="Montserrat"/>
              <a:sym typeface="Montserrat"/>
            </a:endParaRPr>
          </a:p>
        </p:txBody>
      </p:sp>
      <p:sp>
        <p:nvSpPr>
          <p:cNvPr id="699" name="Google Shape;699;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00" name="Google Shape;700;p71"/>
          <p:cNvPicPr preferRelativeResize="0"/>
          <p:nvPr/>
        </p:nvPicPr>
        <p:blipFill>
          <a:blip r:embed="rId3">
            <a:alphaModFix/>
          </a:blip>
          <a:stretch>
            <a:fillRect/>
          </a:stretch>
        </p:blipFill>
        <p:spPr>
          <a:xfrm>
            <a:off x="814979" y="3808477"/>
            <a:ext cx="7286322" cy="1203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ctrTitle"/>
          </p:nvPr>
        </p:nvSpPr>
        <p:spPr>
          <a:xfrm>
            <a:off x="0" y="76625"/>
            <a:ext cx="9144000" cy="5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00">
                <a:latin typeface="Montserrat"/>
                <a:ea typeface="Montserrat"/>
                <a:cs typeface="Montserrat"/>
                <a:sym typeface="Montserrat"/>
              </a:rPr>
              <a:t>Agent-based Modeling: Some Traditional Guidelines </a:t>
            </a:r>
            <a:endParaRPr sz="2500">
              <a:latin typeface="Montserrat"/>
              <a:ea typeface="Montserrat"/>
              <a:cs typeface="Montserrat"/>
              <a:sym typeface="Montserrat"/>
            </a:endParaRPr>
          </a:p>
        </p:txBody>
      </p:sp>
      <p:sp>
        <p:nvSpPr>
          <p:cNvPr id="94" name="Google Shape;94;p18"/>
          <p:cNvSpPr txBox="1"/>
          <p:nvPr>
            <p:ph idx="1" type="subTitle"/>
          </p:nvPr>
        </p:nvSpPr>
        <p:spPr>
          <a:xfrm>
            <a:off x="397800" y="501925"/>
            <a:ext cx="8348400" cy="4554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Lazer &amp; Friedman (2007): “Agent-based modeling starts with a set of simple assumptions about agents’ behavior and inductively derives the emergent system-level behaviors that follow.” Four guideline criteria for ABMs (applicable to experimental research in general) are as follows:</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AutoNum type="arabicPeriod"/>
            </a:pPr>
            <a:r>
              <a:rPr b="1" lang="en" sz="1800" u="sng">
                <a:latin typeface="Montserrat"/>
                <a:ea typeface="Montserrat"/>
                <a:cs typeface="Montserrat"/>
                <a:sym typeface="Montserrat"/>
              </a:rPr>
              <a:t>Verisimilitude</a:t>
            </a:r>
            <a:r>
              <a:rPr lang="en" sz="1800">
                <a:latin typeface="Montserrat"/>
                <a:ea typeface="Montserrat"/>
                <a:cs typeface="Montserrat"/>
                <a:sym typeface="Montserrat"/>
              </a:rPr>
              <a:t>: The </a:t>
            </a:r>
            <a:r>
              <a:rPr i="1" lang="en" sz="1800">
                <a:latin typeface="Montserrat"/>
                <a:ea typeface="Montserrat"/>
                <a:cs typeface="Montserrat"/>
                <a:sym typeface="Montserrat"/>
              </a:rPr>
              <a:t>constrained assumptions made must be convincing to readers</a:t>
            </a:r>
            <a:r>
              <a:rPr lang="en" sz="1800">
                <a:latin typeface="Montserrat"/>
                <a:ea typeface="Montserrat"/>
                <a:cs typeface="Montserrat"/>
                <a:sym typeface="Montserrat"/>
              </a:rPr>
              <a:t>, typically via being based on empirical findings in the literature. “For example, if one does not believe that the two-actor, two-choice set up of the prisoner’s dilemma captures important features of some human relations, then the rather plentiful (analytic and simulation) research on the prisoner’s dilemma has nothing to say about collective behavior.”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AutoNum type="arabicPeriod"/>
            </a:pPr>
            <a:r>
              <a:rPr b="1" lang="en" sz="1800" u="sng">
                <a:latin typeface="Montserrat"/>
                <a:ea typeface="Montserrat"/>
                <a:cs typeface="Montserrat"/>
                <a:sym typeface="Montserrat"/>
              </a:rPr>
              <a:t>Robustness</a:t>
            </a:r>
            <a:r>
              <a:rPr lang="en" sz="1800">
                <a:latin typeface="Montserrat"/>
                <a:ea typeface="Montserrat"/>
                <a:cs typeface="Montserrat"/>
                <a:sym typeface="Montserrat"/>
              </a:rPr>
              <a:t>: Models should be </a:t>
            </a:r>
            <a:r>
              <a:rPr i="1" lang="en" sz="1800">
                <a:latin typeface="Montserrat"/>
                <a:ea typeface="Montserrat"/>
                <a:cs typeface="Montserrat"/>
                <a:sym typeface="Montserrat"/>
              </a:rPr>
              <a:t>relatively simple enough</a:t>
            </a:r>
            <a:r>
              <a:rPr lang="en" sz="1800">
                <a:latin typeface="Montserrat"/>
                <a:ea typeface="Montserrat"/>
                <a:cs typeface="Montserrat"/>
                <a:sym typeface="Montserrat"/>
              </a:rPr>
              <a:t> such that “results should withstand unimportant changes to the model.” Excessive complexity compromises the model’s generalizability to the phenomena of interest.</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p:txBody>
      </p:sp>
      <p:sp>
        <p:nvSpPr>
          <p:cNvPr id="95" name="Google Shape;95;p18"/>
          <p:cNvSpPr txBox="1"/>
          <p:nvPr>
            <p:ph idx="1" type="subTitle"/>
          </p:nvPr>
        </p:nvSpPr>
        <p:spPr>
          <a:xfrm>
            <a:off x="0" y="4512000"/>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72"/>
          <p:cNvPicPr preferRelativeResize="0"/>
          <p:nvPr/>
        </p:nvPicPr>
        <p:blipFill>
          <a:blip r:embed="rId3">
            <a:alphaModFix/>
          </a:blip>
          <a:stretch>
            <a:fillRect/>
          </a:stretch>
        </p:blipFill>
        <p:spPr>
          <a:xfrm>
            <a:off x="2666625" y="4340200"/>
            <a:ext cx="4078226" cy="803300"/>
          </a:xfrm>
          <a:prstGeom prst="rect">
            <a:avLst/>
          </a:prstGeom>
          <a:noFill/>
          <a:ln>
            <a:noFill/>
          </a:ln>
        </p:spPr>
      </p:pic>
      <p:sp>
        <p:nvSpPr>
          <p:cNvPr id="706" name="Google Shape;706;p72"/>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707" name="Google Shape;707;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8" name="Google Shape;708;p72"/>
          <p:cNvSpPr txBox="1"/>
          <p:nvPr/>
        </p:nvSpPr>
        <p:spPr>
          <a:xfrm>
            <a:off x="0" y="363625"/>
            <a:ext cx="8916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Hidden State</a:t>
            </a:r>
            <a:r>
              <a:rPr b="1" lang="en" sz="1800" u="sng">
                <a:solidFill>
                  <a:schemeClr val="dk2"/>
                </a:solidFill>
                <a:latin typeface="Montserrat"/>
                <a:ea typeface="Montserrat"/>
                <a:cs typeface="Montserrat"/>
                <a:sym typeface="Montserrat"/>
              </a:rPr>
              <a:t> inference</a:t>
            </a:r>
            <a:r>
              <a:rPr lang="en" sz="1800">
                <a:solidFill>
                  <a:schemeClr val="dk2"/>
                </a:solidFill>
                <a:latin typeface="Montserrat"/>
                <a:ea typeface="Montserrat"/>
                <a:cs typeface="Montserrat"/>
                <a:sym typeface="Montserrat"/>
              </a:rPr>
              <a:t>: in pymdp, using Marginal Message Passing, variational free energy (VFE) is computed </a:t>
            </a:r>
            <a:r>
              <a:rPr i="1" lang="en" sz="1800">
                <a:solidFill>
                  <a:schemeClr val="dk2"/>
                </a:solidFill>
                <a:latin typeface="Montserrat"/>
                <a:ea typeface="Montserrat"/>
                <a:cs typeface="Montserrat"/>
                <a:sym typeface="Montserrat"/>
              </a:rPr>
              <a:t>per policy.</a:t>
            </a:r>
            <a:endParaRPr i="1"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see also: </a:t>
            </a:r>
            <a:r>
              <a:rPr lang="en" sz="1500" u="sng">
                <a:solidFill>
                  <a:schemeClr val="hlink"/>
                </a:solidFill>
                <a:latin typeface="Montserrat"/>
                <a:ea typeface="Montserrat"/>
                <a:cs typeface="Montserrat"/>
                <a:sym typeface="Montserrat"/>
                <a:hlinkClick r:id="rId4"/>
              </a:rPr>
              <a:t>pymdp manual free energy calculation</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id="709" name="Google Shape;709;p72"/>
          <p:cNvPicPr preferRelativeResize="0"/>
          <p:nvPr/>
        </p:nvPicPr>
        <p:blipFill>
          <a:blip r:embed="rId5">
            <a:alphaModFix/>
          </a:blip>
          <a:stretch>
            <a:fillRect/>
          </a:stretch>
        </p:blipFill>
        <p:spPr>
          <a:xfrm>
            <a:off x="163943" y="1289925"/>
            <a:ext cx="7137107" cy="803300"/>
          </a:xfrm>
          <a:prstGeom prst="rect">
            <a:avLst/>
          </a:prstGeom>
          <a:noFill/>
          <a:ln>
            <a:noFill/>
          </a:ln>
        </p:spPr>
      </p:pic>
      <p:sp>
        <p:nvSpPr>
          <p:cNvPr id="710" name="Google Shape;710;p72"/>
          <p:cNvSpPr txBox="1"/>
          <p:nvPr/>
        </p:nvSpPr>
        <p:spPr>
          <a:xfrm>
            <a:off x="63750" y="1935788"/>
            <a:ext cx="8916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Montserrat"/>
                <a:ea typeface="Montserrat"/>
                <a:cs typeface="Montserrat"/>
                <a:sym typeface="Montserrat"/>
              </a:rPr>
              <a:t>- </a:t>
            </a:r>
            <a:r>
              <a:rPr b="1" lang="en" sz="1700">
                <a:solidFill>
                  <a:schemeClr val="dk2"/>
                </a:solidFill>
                <a:latin typeface="Montserrat"/>
                <a:ea typeface="Montserrat"/>
                <a:cs typeface="Montserrat"/>
                <a:sym typeface="Montserrat"/>
              </a:rPr>
              <a:t>Receiving observations and inferring states: </a:t>
            </a:r>
            <a:r>
              <a:rPr lang="en" sz="1700">
                <a:solidFill>
                  <a:schemeClr val="dk2"/>
                </a:solidFill>
                <a:latin typeface="Montserrat"/>
                <a:ea typeface="Montserrat"/>
                <a:cs typeface="Montserrat"/>
                <a:sym typeface="Montserrat"/>
              </a:rPr>
              <a:t>in pymdp, observations appear as vectors (Python: lists) whose indices are observation modalities and values are observation levels </a:t>
            </a:r>
            <a:endParaRPr sz="1700">
              <a:solidFill>
                <a:schemeClr val="dk2"/>
              </a:solidFill>
              <a:latin typeface="Montserrat"/>
              <a:ea typeface="Montserrat"/>
              <a:cs typeface="Montserrat"/>
              <a:sym typeface="Montserrat"/>
            </a:endParaRPr>
          </a:p>
        </p:txBody>
      </p:sp>
      <p:cxnSp>
        <p:nvCxnSpPr>
          <p:cNvPr id="711" name="Google Shape;711;p72"/>
          <p:cNvCxnSpPr/>
          <p:nvPr/>
        </p:nvCxnSpPr>
        <p:spPr>
          <a:xfrm>
            <a:off x="12150" y="1286900"/>
            <a:ext cx="9092100" cy="16800"/>
          </a:xfrm>
          <a:prstGeom prst="straightConnector1">
            <a:avLst/>
          </a:prstGeom>
          <a:noFill/>
          <a:ln cap="flat" cmpd="sng" w="19050">
            <a:solidFill>
              <a:schemeClr val="dk2"/>
            </a:solidFill>
            <a:prstDash val="solid"/>
            <a:round/>
            <a:headEnd len="med" w="med" type="none"/>
            <a:tailEnd len="med" w="med" type="none"/>
          </a:ln>
        </p:spPr>
      </p:cxnSp>
      <p:pic>
        <p:nvPicPr>
          <p:cNvPr id="712" name="Google Shape;712;p72"/>
          <p:cNvPicPr preferRelativeResize="0"/>
          <p:nvPr/>
        </p:nvPicPr>
        <p:blipFill>
          <a:blip r:embed="rId6">
            <a:alphaModFix/>
          </a:blip>
          <a:stretch>
            <a:fillRect/>
          </a:stretch>
        </p:blipFill>
        <p:spPr>
          <a:xfrm>
            <a:off x="12161" y="3358937"/>
            <a:ext cx="8207890" cy="876700"/>
          </a:xfrm>
          <a:prstGeom prst="rect">
            <a:avLst/>
          </a:prstGeom>
          <a:noFill/>
          <a:ln>
            <a:noFill/>
          </a:ln>
        </p:spPr>
      </p:pic>
      <p:pic>
        <p:nvPicPr>
          <p:cNvPr id="713" name="Google Shape;713;p72"/>
          <p:cNvPicPr preferRelativeResize="0"/>
          <p:nvPr/>
        </p:nvPicPr>
        <p:blipFill>
          <a:blip r:embed="rId7">
            <a:alphaModFix/>
          </a:blip>
          <a:stretch>
            <a:fillRect/>
          </a:stretch>
        </p:blipFill>
        <p:spPr>
          <a:xfrm>
            <a:off x="1150" y="4250800"/>
            <a:ext cx="3293475" cy="326575"/>
          </a:xfrm>
          <a:prstGeom prst="rect">
            <a:avLst/>
          </a:prstGeom>
          <a:noFill/>
          <a:ln>
            <a:noFill/>
          </a:ln>
        </p:spPr>
      </p:pic>
      <p:pic>
        <p:nvPicPr>
          <p:cNvPr id="714" name="Google Shape;714;p72"/>
          <p:cNvPicPr preferRelativeResize="0"/>
          <p:nvPr/>
        </p:nvPicPr>
        <p:blipFill>
          <a:blip r:embed="rId8">
            <a:alphaModFix/>
          </a:blip>
          <a:stretch>
            <a:fillRect/>
          </a:stretch>
        </p:blipFill>
        <p:spPr>
          <a:xfrm>
            <a:off x="1860600" y="2846597"/>
            <a:ext cx="4712101" cy="459175"/>
          </a:xfrm>
          <a:prstGeom prst="rect">
            <a:avLst/>
          </a:prstGeom>
          <a:noFill/>
          <a:ln>
            <a:noFill/>
          </a:ln>
        </p:spPr>
      </p:pic>
      <p:cxnSp>
        <p:nvCxnSpPr>
          <p:cNvPr id="715" name="Google Shape;715;p72"/>
          <p:cNvCxnSpPr>
            <a:stCxn id="714" idx="1"/>
          </p:cNvCxnSpPr>
          <p:nvPr/>
        </p:nvCxnSpPr>
        <p:spPr>
          <a:xfrm flipH="1">
            <a:off x="473100" y="3076185"/>
            <a:ext cx="1387500" cy="235200"/>
          </a:xfrm>
          <a:prstGeom prst="straightConnector1">
            <a:avLst/>
          </a:prstGeom>
          <a:noFill/>
          <a:ln cap="flat" cmpd="sng" w="28575">
            <a:solidFill>
              <a:schemeClr val="dk2"/>
            </a:solidFill>
            <a:prstDash val="solid"/>
            <a:round/>
            <a:headEnd len="med" w="med" type="none"/>
            <a:tailEnd len="med" w="med" type="triangle"/>
          </a:ln>
        </p:spPr>
      </p:cxnSp>
      <p:cxnSp>
        <p:nvCxnSpPr>
          <p:cNvPr id="716" name="Google Shape;716;p72"/>
          <p:cNvCxnSpPr>
            <a:stCxn id="713" idx="2"/>
            <a:endCxn id="705" idx="1"/>
          </p:cNvCxnSpPr>
          <p:nvPr/>
        </p:nvCxnSpPr>
        <p:spPr>
          <a:xfrm>
            <a:off x="1647888" y="4577375"/>
            <a:ext cx="1018800" cy="164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73"/>
          <p:cNvPicPr preferRelativeResize="0"/>
          <p:nvPr/>
        </p:nvPicPr>
        <p:blipFill>
          <a:blip r:embed="rId3">
            <a:alphaModFix/>
          </a:blip>
          <a:stretch>
            <a:fillRect/>
          </a:stretch>
        </p:blipFill>
        <p:spPr>
          <a:xfrm>
            <a:off x="2373755" y="486613"/>
            <a:ext cx="6705245" cy="803325"/>
          </a:xfrm>
          <a:prstGeom prst="rect">
            <a:avLst/>
          </a:prstGeom>
          <a:noFill/>
          <a:ln>
            <a:noFill/>
          </a:ln>
        </p:spPr>
      </p:pic>
      <p:sp>
        <p:nvSpPr>
          <p:cNvPr id="722" name="Google Shape;722;p73"/>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723" name="Google Shape;723;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4" name="Google Shape;724;p73"/>
          <p:cNvSpPr txBox="1"/>
          <p:nvPr/>
        </p:nvSpPr>
        <p:spPr>
          <a:xfrm>
            <a:off x="0" y="363625"/>
            <a:ext cx="891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Policy inference/selection</a:t>
            </a:r>
            <a:r>
              <a:rPr lang="en" sz="1800">
                <a:solidFill>
                  <a:schemeClr val="dk2"/>
                </a:solidFill>
                <a:latin typeface="Montserrat"/>
                <a:ea typeface="Montserrat"/>
                <a:cs typeface="Montserrat"/>
                <a:sym typeface="Montserrat"/>
              </a:rPr>
              <a:t>: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id="725" name="Google Shape;725;p73"/>
          <p:cNvPicPr preferRelativeResize="0"/>
          <p:nvPr/>
        </p:nvPicPr>
        <p:blipFill>
          <a:blip r:embed="rId4">
            <a:alphaModFix/>
          </a:blip>
          <a:stretch>
            <a:fillRect/>
          </a:stretch>
        </p:blipFill>
        <p:spPr>
          <a:xfrm>
            <a:off x="163943" y="1289925"/>
            <a:ext cx="7137107" cy="803300"/>
          </a:xfrm>
          <a:prstGeom prst="rect">
            <a:avLst/>
          </a:prstGeom>
          <a:noFill/>
          <a:ln>
            <a:noFill/>
          </a:ln>
        </p:spPr>
      </p:pic>
      <p:sp>
        <p:nvSpPr>
          <p:cNvPr id="726" name="Google Shape;726;p73"/>
          <p:cNvSpPr txBox="1"/>
          <p:nvPr/>
        </p:nvSpPr>
        <p:spPr>
          <a:xfrm>
            <a:off x="63750" y="1935788"/>
            <a:ext cx="89163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Montserrat"/>
                <a:ea typeface="Montserrat"/>
                <a:cs typeface="Montserrat"/>
                <a:sym typeface="Montserrat"/>
              </a:rPr>
              <a:t>VFE is computed per timestep for each policy during state inference:</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dk2"/>
                </a:solidFill>
                <a:latin typeface="Montserrat"/>
                <a:ea typeface="Montserrat"/>
                <a:cs typeface="Montserrat"/>
                <a:sym typeface="Montserrat"/>
              </a:rPr>
              <a:t>Complexity:</a:t>
            </a:r>
            <a:r>
              <a:rPr lang="en" sz="1700">
                <a:solidFill>
                  <a:schemeClr val="dk2"/>
                </a:solidFill>
                <a:latin typeface="Montserrat"/>
                <a:ea typeface="Montserrat"/>
                <a:cs typeface="Montserrat"/>
                <a:sym typeface="Montserrat"/>
              </a:rPr>
              <a:t> the VFE value for a given policy will be greater if the agent’s (approximate) belief about the current hidden state given the policy is far from the transition model’s prediction of what the state should be given the policy</a:t>
            </a:r>
            <a:endParaRPr sz="17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700">
                <a:solidFill>
                  <a:schemeClr val="dk2"/>
                </a:solidFill>
                <a:latin typeface="Montserrat"/>
                <a:ea typeface="Montserrat"/>
                <a:cs typeface="Montserrat"/>
                <a:sym typeface="Montserrat"/>
              </a:rPr>
              <a:t>- our agent has perfect awareness of transitions of the relationship between policies and states (the B matrix is an identity matrix), </a:t>
            </a:r>
            <a:r>
              <a:rPr i="1" lang="en" sz="1700" u="sng">
                <a:solidFill>
                  <a:schemeClr val="dk2"/>
                </a:solidFill>
                <a:latin typeface="Montserrat"/>
                <a:ea typeface="Montserrat"/>
                <a:cs typeface="Montserrat"/>
                <a:sym typeface="Montserrat"/>
              </a:rPr>
              <a:t>thus complexity is zero</a:t>
            </a:r>
            <a:endParaRPr i="1" sz="1700" u="sng">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dk2"/>
                </a:solidFill>
                <a:latin typeface="Montserrat"/>
                <a:ea typeface="Montserrat"/>
                <a:cs typeface="Montserrat"/>
                <a:sym typeface="Montserrat"/>
              </a:rPr>
              <a:t>Accuracy:</a:t>
            </a:r>
            <a:r>
              <a:rPr lang="en" sz="1700">
                <a:solidFill>
                  <a:schemeClr val="dk2"/>
                </a:solidFill>
                <a:latin typeface="Montserrat"/>
                <a:ea typeface="Montserrat"/>
                <a:cs typeface="Montserrat"/>
                <a:sym typeface="Montserrat"/>
              </a:rPr>
              <a:t> the VFE value for a given policy will be greater if the agent’s likelihood model does not predict the current observation very well</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 with zero complexity, and accuracy as a negative term, </a:t>
            </a:r>
            <a:r>
              <a:rPr i="1" lang="en" sz="1700">
                <a:solidFill>
                  <a:schemeClr val="dk2"/>
                </a:solidFill>
                <a:latin typeface="Montserrat"/>
                <a:ea typeface="Montserrat"/>
                <a:cs typeface="Montserrat"/>
                <a:sym typeface="Montserrat"/>
              </a:rPr>
              <a:t>our agent’s VFE values per policy will always be equivalent to each other, negative, and oscillate</a:t>
            </a:r>
            <a:r>
              <a:rPr lang="en" sz="1700">
                <a:solidFill>
                  <a:schemeClr val="dk2"/>
                </a:solidFill>
                <a:latin typeface="Montserrat"/>
                <a:ea typeface="Montserrat"/>
                <a:cs typeface="Montserrat"/>
                <a:sym typeface="Montserrat"/>
              </a:rPr>
              <a:t> based on observations received versus the A matrix’s ability to predict them</a:t>
            </a:r>
            <a:endParaRPr sz="1700">
              <a:solidFill>
                <a:schemeClr val="dk2"/>
              </a:solidFill>
              <a:latin typeface="Montserrat"/>
              <a:ea typeface="Montserrat"/>
              <a:cs typeface="Montserrat"/>
              <a:sym typeface="Montserrat"/>
            </a:endParaRPr>
          </a:p>
        </p:txBody>
      </p:sp>
      <p:cxnSp>
        <p:nvCxnSpPr>
          <p:cNvPr id="727" name="Google Shape;727;p73"/>
          <p:cNvCxnSpPr/>
          <p:nvPr/>
        </p:nvCxnSpPr>
        <p:spPr>
          <a:xfrm>
            <a:off x="12150" y="1286900"/>
            <a:ext cx="9092100" cy="16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74"/>
          <p:cNvPicPr preferRelativeResize="0"/>
          <p:nvPr/>
        </p:nvPicPr>
        <p:blipFill>
          <a:blip r:embed="rId3">
            <a:alphaModFix/>
          </a:blip>
          <a:stretch>
            <a:fillRect/>
          </a:stretch>
        </p:blipFill>
        <p:spPr>
          <a:xfrm>
            <a:off x="7921825" y="4518300"/>
            <a:ext cx="1047725" cy="284876"/>
          </a:xfrm>
          <a:prstGeom prst="rect">
            <a:avLst/>
          </a:prstGeom>
          <a:noFill/>
          <a:ln>
            <a:noFill/>
          </a:ln>
        </p:spPr>
      </p:pic>
      <p:pic>
        <p:nvPicPr>
          <p:cNvPr id="733" name="Google Shape;733;p74"/>
          <p:cNvPicPr preferRelativeResize="0"/>
          <p:nvPr/>
        </p:nvPicPr>
        <p:blipFill>
          <a:blip r:embed="rId4">
            <a:alphaModFix/>
          </a:blip>
          <a:stretch>
            <a:fillRect/>
          </a:stretch>
        </p:blipFill>
        <p:spPr>
          <a:xfrm>
            <a:off x="7866875" y="3891100"/>
            <a:ext cx="1099925" cy="319179"/>
          </a:xfrm>
          <a:prstGeom prst="rect">
            <a:avLst/>
          </a:prstGeom>
          <a:noFill/>
          <a:ln>
            <a:noFill/>
          </a:ln>
        </p:spPr>
      </p:pic>
      <p:sp>
        <p:nvSpPr>
          <p:cNvPr id="734" name="Google Shape;734;p74"/>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735" name="Google Shape;735;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6" name="Google Shape;736;p74"/>
          <p:cNvSpPr txBox="1"/>
          <p:nvPr/>
        </p:nvSpPr>
        <p:spPr>
          <a:xfrm>
            <a:off x="0" y="363625"/>
            <a:ext cx="89163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dk2"/>
                </a:solidFill>
                <a:latin typeface="Montserrat"/>
                <a:ea typeface="Montserrat"/>
                <a:cs typeface="Montserrat"/>
                <a:sym typeface="Montserrat"/>
              </a:rPr>
              <a:t>State inferenc</a:t>
            </a:r>
            <a:r>
              <a:rPr b="1" lang="en" sz="1700" u="sng">
                <a:solidFill>
                  <a:schemeClr val="dk2"/>
                </a:solidFill>
                <a:latin typeface="Montserrat"/>
                <a:ea typeface="Montserrat"/>
                <a:cs typeface="Montserrat"/>
                <a:sym typeface="Montserrat"/>
              </a:rPr>
              <a:t>e &amp; Learning:</a:t>
            </a:r>
            <a:r>
              <a:rPr lang="en" sz="1700">
                <a:solidFill>
                  <a:schemeClr val="dk2"/>
                </a:solidFill>
                <a:latin typeface="Montserrat"/>
                <a:ea typeface="Montserrat"/>
                <a:cs typeface="Montserrat"/>
                <a:sym typeface="Montserrat"/>
              </a:rPr>
              <a:t> </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 </a:t>
            </a:r>
            <a:r>
              <a:rPr lang="en" sz="1700">
                <a:solidFill>
                  <a:schemeClr val="dk2"/>
                </a:solidFill>
                <a:latin typeface="Montserrat"/>
                <a:ea typeface="Montserrat"/>
                <a:cs typeface="Montserrat"/>
                <a:sym typeface="Montserrat"/>
              </a:rPr>
              <a:t>in the step using agent.infer_states(obs) we stored the `qs` it returned</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 </a:t>
            </a:r>
            <a:r>
              <a:rPr lang="en" sz="1700">
                <a:solidFill>
                  <a:schemeClr val="dk2"/>
                </a:solidFill>
                <a:latin typeface="Montserrat"/>
                <a:ea typeface="Montserrat"/>
                <a:cs typeface="Montserrat"/>
                <a:sym typeface="Montserrat"/>
              </a:rPr>
              <a:t>our example’s agent will always have perfect awareness of the state it’s in, so </a:t>
            </a:r>
            <a:r>
              <a:rPr i="1" lang="en" sz="1700">
                <a:solidFill>
                  <a:schemeClr val="dk2"/>
                </a:solidFill>
                <a:latin typeface="Montserrat"/>
                <a:ea typeface="Montserrat"/>
                <a:cs typeface="Montserrat"/>
                <a:sym typeface="Montserrat"/>
              </a:rPr>
              <a:t>in this particular case </a:t>
            </a:r>
            <a:r>
              <a:rPr lang="en" sz="1700">
                <a:solidFill>
                  <a:schemeClr val="dk2"/>
                </a:solidFill>
                <a:latin typeface="Montserrat"/>
                <a:ea typeface="Montserrat"/>
                <a:cs typeface="Montserrat"/>
                <a:sym typeface="Montserrat"/>
              </a:rPr>
              <a:t>the results are not particularly interesting…</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 </a:t>
            </a:r>
            <a:r>
              <a:rPr lang="en" sz="1700">
                <a:solidFill>
                  <a:schemeClr val="dk2"/>
                </a:solidFill>
                <a:latin typeface="Montserrat"/>
                <a:ea typeface="Montserrat"/>
                <a:cs typeface="Montserrat"/>
                <a:sym typeface="Montserrat"/>
              </a:rPr>
              <a:t>…but being able to extract this information can be useful in use-cases involving uncertain states… </a:t>
            </a:r>
            <a:r>
              <a:rPr b="1" i="1" lang="en" sz="1700">
                <a:solidFill>
                  <a:schemeClr val="dk2"/>
                </a:solidFill>
                <a:latin typeface="Montserrat"/>
                <a:ea typeface="Montserrat"/>
                <a:cs typeface="Montserrat"/>
                <a:sym typeface="Montserrat"/>
              </a:rPr>
              <a:t>and in our case, for learning</a:t>
            </a:r>
            <a:endParaRPr b="1" i="1" sz="17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2"/>
              </a:solidFill>
              <a:latin typeface="Montserrat"/>
              <a:ea typeface="Montserrat"/>
              <a:cs typeface="Montserrat"/>
              <a:sym typeface="Montserrat"/>
            </a:endParaRPr>
          </a:p>
        </p:txBody>
      </p:sp>
      <p:sp>
        <p:nvSpPr>
          <p:cNvPr id="737" name="Google Shape;737;p74"/>
          <p:cNvSpPr txBox="1"/>
          <p:nvPr/>
        </p:nvSpPr>
        <p:spPr>
          <a:xfrm>
            <a:off x="-96050" y="2069550"/>
            <a:ext cx="8916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dk2"/>
                </a:solidFill>
                <a:latin typeface="Montserrat"/>
                <a:ea typeface="Montserrat"/>
                <a:cs typeface="Montserrat"/>
                <a:sym typeface="Montserrat"/>
              </a:rPr>
              <a:t>- Q(s):</a:t>
            </a:r>
            <a:r>
              <a:rPr b="1" lang="en" sz="1700">
                <a:solidFill>
                  <a:schemeClr val="dk2"/>
                </a:solidFill>
                <a:latin typeface="Montserrat"/>
                <a:ea typeface="Montserrat"/>
                <a:cs typeface="Montserrat"/>
                <a:sym typeface="Montserrat"/>
              </a:rPr>
              <a:t> </a:t>
            </a:r>
            <a:r>
              <a:rPr lang="en" sz="1700">
                <a:solidFill>
                  <a:schemeClr val="dk2"/>
                </a:solidFill>
                <a:latin typeface="Montserrat"/>
                <a:ea typeface="Montserrat"/>
                <a:cs typeface="Montserrat"/>
                <a:sym typeface="Montserrat"/>
              </a:rPr>
              <a:t>the </a:t>
            </a:r>
            <a:r>
              <a:rPr lang="en" sz="1700">
                <a:solidFill>
                  <a:schemeClr val="dk2"/>
                </a:solidFill>
                <a:latin typeface="Montserrat"/>
                <a:ea typeface="Montserrat"/>
                <a:cs typeface="Montserrat"/>
                <a:sym typeface="Montserrat"/>
              </a:rPr>
              <a:t>resultant approximate posterior over states </a:t>
            </a:r>
            <a:r>
              <a:rPr b="1" lang="en" sz="1700">
                <a:solidFill>
                  <a:schemeClr val="dk2"/>
                </a:solidFill>
                <a:latin typeface="Montserrat"/>
                <a:ea typeface="Montserrat"/>
                <a:cs typeface="Montserrat"/>
                <a:sym typeface="Montserrat"/>
              </a:rPr>
              <a:t>using the ‘MMP’ algorithm</a:t>
            </a:r>
            <a:r>
              <a:rPr lang="en" sz="1700">
                <a:solidFill>
                  <a:schemeClr val="dk2"/>
                </a:solidFill>
                <a:latin typeface="Montserrat"/>
                <a:ea typeface="Montserrat"/>
                <a:cs typeface="Montserrat"/>
                <a:sym typeface="Montserrat"/>
              </a:rPr>
              <a:t> has the following complex structure:</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 </a:t>
            </a:r>
            <a:r>
              <a:rPr b="1" lang="en" sz="1700">
                <a:solidFill>
                  <a:schemeClr val="dk2"/>
                </a:solidFill>
                <a:highlight>
                  <a:srgbClr val="FCF0C9"/>
                </a:highlight>
                <a:latin typeface="Montserrat"/>
                <a:ea typeface="Montserrat"/>
                <a:cs typeface="Montserrat"/>
                <a:sym typeface="Montserrat"/>
              </a:rPr>
              <a:t>qs[</a:t>
            </a:r>
            <a:r>
              <a:rPr b="1" lang="en" sz="1700" u="sng">
                <a:solidFill>
                  <a:schemeClr val="dk2"/>
                </a:solidFill>
                <a:highlight>
                  <a:srgbClr val="FCF0C9"/>
                </a:highlight>
                <a:latin typeface="Montserrat"/>
                <a:ea typeface="Montserrat"/>
                <a:cs typeface="Montserrat"/>
                <a:sym typeface="Montserrat"/>
              </a:rPr>
              <a:t>policy index</a:t>
            </a:r>
            <a:r>
              <a:rPr b="1" lang="en" sz="1700">
                <a:solidFill>
                  <a:schemeClr val="dk2"/>
                </a:solidFill>
                <a:highlight>
                  <a:srgbClr val="FCF0C9"/>
                </a:highlight>
                <a:latin typeface="Montserrat"/>
                <a:ea typeface="Montserrat"/>
                <a:cs typeface="Montserrat"/>
                <a:sym typeface="Montserrat"/>
              </a:rPr>
              <a:t>][</a:t>
            </a:r>
            <a:r>
              <a:rPr b="1" lang="en" sz="1700" u="sng">
                <a:solidFill>
                  <a:schemeClr val="dk2"/>
                </a:solidFill>
                <a:highlight>
                  <a:srgbClr val="FCF0C9"/>
                </a:highlight>
                <a:latin typeface="Montserrat"/>
                <a:ea typeface="Montserrat"/>
                <a:cs typeface="Montserrat"/>
                <a:sym typeface="Montserrat"/>
              </a:rPr>
              <a:t>timestep index</a:t>
            </a:r>
            <a:r>
              <a:rPr b="1" lang="en" sz="1700">
                <a:solidFill>
                  <a:schemeClr val="dk2"/>
                </a:solidFill>
                <a:highlight>
                  <a:srgbClr val="FCF0C9"/>
                </a:highlight>
                <a:latin typeface="Montserrat"/>
                <a:ea typeface="Montserrat"/>
                <a:cs typeface="Montserrat"/>
                <a:sym typeface="Montserrat"/>
              </a:rPr>
              <a:t>][</a:t>
            </a:r>
            <a:r>
              <a:rPr b="1" lang="en" sz="1700" u="sng">
                <a:solidFill>
                  <a:schemeClr val="dk2"/>
                </a:solidFill>
                <a:highlight>
                  <a:srgbClr val="FCF0C9"/>
                </a:highlight>
                <a:latin typeface="Montserrat"/>
                <a:ea typeface="Montserrat"/>
                <a:cs typeface="Montserrat"/>
                <a:sym typeface="Montserrat"/>
              </a:rPr>
              <a:t>hidden state factor</a:t>
            </a:r>
            <a:r>
              <a:rPr b="1" lang="en" sz="1700">
                <a:solidFill>
                  <a:schemeClr val="dk2"/>
                </a:solidFill>
                <a:highlight>
                  <a:srgbClr val="FCF0C9"/>
                </a:highlight>
                <a:latin typeface="Montserrat"/>
                <a:ea typeface="Montserrat"/>
                <a:cs typeface="Montserrat"/>
                <a:sym typeface="Montserrat"/>
              </a:rPr>
              <a:t>]</a:t>
            </a:r>
            <a:endParaRPr b="1" sz="1700">
              <a:solidFill>
                <a:schemeClr val="dk2"/>
              </a:solidFill>
              <a:highlight>
                <a:srgbClr val="FCF0C9"/>
              </a:highlight>
              <a:latin typeface="Montserrat"/>
              <a:ea typeface="Montserrat"/>
              <a:cs typeface="Montserrat"/>
              <a:sym typeface="Montserrat"/>
            </a:endParaRPr>
          </a:p>
        </p:txBody>
      </p:sp>
      <p:cxnSp>
        <p:nvCxnSpPr>
          <p:cNvPr id="738" name="Google Shape;738;p74"/>
          <p:cNvCxnSpPr/>
          <p:nvPr/>
        </p:nvCxnSpPr>
        <p:spPr>
          <a:xfrm>
            <a:off x="25950" y="2075038"/>
            <a:ext cx="9092100" cy="16800"/>
          </a:xfrm>
          <a:prstGeom prst="straightConnector1">
            <a:avLst/>
          </a:prstGeom>
          <a:noFill/>
          <a:ln cap="flat" cmpd="sng" w="19050">
            <a:solidFill>
              <a:schemeClr val="dk2"/>
            </a:solidFill>
            <a:prstDash val="solid"/>
            <a:round/>
            <a:headEnd len="med" w="med" type="none"/>
            <a:tailEnd len="med" w="med" type="none"/>
          </a:ln>
        </p:spPr>
      </p:cxnSp>
      <p:pic>
        <p:nvPicPr>
          <p:cNvPr id="739" name="Google Shape;739;p74"/>
          <p:cNvPicPr preferRelativeResize="0"/>
          <p:nvPr/>
        </p:nvPicPr>
        <p:blipFill>
          <a:blip r:embed="rId5">
            <a:alphaModFix/>
          </a:blip>
          <a:stretch>
            <a:fillRect/>
          </a:stretch>
        </p:blipFill>
        <p:spPr>
          <a:xfrm>
            <a:off x="-13802" y="3240751"/>
            <a:ext cx="1289500" cy="335750"/>
          </a:xfrm>
          <a:prstGeom prst="rect">
            <a:avLst/>
          </a:prstGeom>
          <a:noFill/>
          <a:ln>
            <a:noFill/>
          </a:ln>
        </p:spPr>
      </p:pic>
      <p:pic>
        <p:nvPicPr>
          <p:cNvPr id="740" name="Google Shape;740;p74"/>
          <p:cNvPicPr preferRelativeResize="0"/>
          <p:nvPr/>
        </p:nvPicPr>
        <p:blipFill>
          <a:blip r:embed="rId6">
            <a:alphaModFix/>
          </a:blip>
          <a:stretch>
            <a:fillRect/>
          </a:stretch>
        </p:blipFill>
        <p:spPr>
          <a:xfrm>
            <a:off x="0" y="3576500"/>
            <a:ext cx="7699175" cy="1433325"/>
          </a:xfrm>
          <a:prstGeom prst="rect">
            <a:avLst/>
          </a:prstGeom>
          <a:noFill/>
          <a:ln>
            <a:noFill/>
          </a:ln>
        </p:spPr>
      </p:pic>
      <p:pic>
        <p:nvPicPr>
          <p:cNvPr id="741" name="Google Shape;741;p74"/>
          <p:cNvPicPr preferRelativeResize="0"/>
          <p:nvPr/>
        </p:nvPicPr>
        <p:blipFill>
          <a:blip r:embed="rId7">
            <a:alphaModFix/>
          </a:blip>
          <a:stretch>
            <a:fillRect/>
          </a:stretch>
        </p:blipFill>
        <p:spPr>
          <a:xfrm>
            <a:off x="1329475" y="3204025"/>
            <a:ext cx="3213226" cy="335750"/>
          </a:xfrm>
          <a:prstGeom prst="rect">
            <a:avLst/>
          </a:prstGeom>
          <a:noFill/>
          <a:ln>
            <a:noFill/>
          </a:ln>
        </p:spPr>
      </p:pic>
      <p:sp>
        <p:nvSpPr>
          <p:cNvPr id="742" name="Google Shape;742;p74"/>
          <p:cNvSpPr/>
          <p:nvPr/>
        </p:nvSpPr>
        <p:spPr>
          <a:xfrm>
            <a:off x="1300200" y="3167300"/>
            <a:ext cx="3271800" cy="393600"/>
          </a:xfrm>
          <a:prstGeom prst="rect">
            <a:avLst/>
          </a:prstGeom>
          <a:solidFill>
            <a:srgbClr val="00F1FF">
              <a:alpha val="163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3" name="Google Shape;743;p74"/>
          <p:cNvSpPr/>
          <p:nvPr/>
        </p:nvSpPr>
        <p:spPr>
          <a:xfrm>
            <a:off x="2313800" y="3608375"/>
            <a:ext cx="1516800" cy="210300"/>
          </a:xfrm>
          <a:prstGeom prst="rect">
            <a:avLst/>
          </a:prstGeom>
          <a:solidFill>
            <a:srgbClr val="00F1FF">
              <a:alpha val="163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4" name="Google Shape;744;p74"/>
          <p:cNvPicPr preferRelativeResize="0"/>
          <p:nvPr/>
        </p:nvPicPr>
        <p:blipFill>
          <a:blip r:embed="rId8">
            <a:alphaModFix/>
          </a:blip>
          <a:stretch>
            <a:fillRect/>
          </a:stretch>
        </p:blipFill>
        <p:spPr>
          <a:xfrm>
            <a:off x="4768757" y="3192500"/>
            <a:ext cx="4022142" cy="358800"/>
          </a:xfrm>
          <a:prstGeom prst="rect">
            <a:avLst/>
          </a:prstGeom>
          <a:noFill/>
          <a:ln>
            <a:noFill/>
          </a:ln>
        </p:spPr>
      </p:pic>
      <p:sp>
        <p:nvSpPr>
          <p:cNvPr id="745" name="Google Shape;745;p74"/>
          <p:cNvSpPr/>
          <p:nvPr/>
        </p:nvSpPr>
        <p:spPr>
          <a:xfrm>
            <a:off x="4768750" y="3175100"/>
            <a:ext cx="4051500" cy="393600"/>
          </a:xfrm>
          <a:prstGeom prst="rect">
            <a:avLst/>
          </a:prstGeom>
          <a:solidFill>
            <a:srgbClr val="FF0000">
              <a:alpha val="163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6" name="Google Shape;746;p74"/>
          <p:cNvSpPr/>
          <p:nvPr/>
        </p:nvSpPr>
        <p:spPr>
          <a:xfrm>
            <a:off x="3987725" y="3608375"/>
            <a:ext cx="1516800" cy="210300"/>
          </a:xfrm>
          <a:prstGeom prst="rect">
            <a:avLst/>
          </a:prstGeom>
          <a:solidFill>
            <a:srgbClr val="FF0000">
              <a:alpha val="163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7" name="Google Shape;747;p74"/>
          <p:cNvPicPr preferRelativeResize="0"/>
          <p:nvPr/>
        </p:nvPicPr>
        <p:blipFill>
          <a:blip r:embed="rId9">
            <a:alphaModFix/>
          </a:blip>
          <a:stretch>
            <a:fillRect/>
          </a:stretch>
        </p:blipFill>
        <p:spPr>
          <a:xfrm>
            <a:off x="7866874" y="3617776"/>
            <a:ext cx="1099917" cy="260700"/>
          </a:xfrm>
          <a:prstGeom prst="rect">
            <a:avLst/>
          </a:prstGeom>
          <a:noFill/>
          <a:ln>
            <a:noFill/>
          </a:ln>
        </p:spPr>
      </p:pic>
      <p:pic>
        <p:nvPicPr>
          <p:cNvPr id="748" name="Google Shape;748;p74"/>
          <p:cNvPicPr preferRelativeResize="0"/>
          <p:nvPr/>
        </p:nvPicPr>
        <p:blipFill>
          <a:blip r:embed="rId10">
            <a:alphaModFix/>
          </a:blip>
          <a:stretch>
            <a:fillRect/>
          </a:stretch>
        </p:blipFill>
        <p:spPr>
          <a:xfrm>
            <a:off x="7921825" y="4257298"/>
            <a:ext cx="1047727" cy="260700"/>
          </a:xfrm>
          <a:prstGeom prst="rect">
            <a:avLst/>
          </a:prstGeom>
          <a:noFill/>
          <a:ln>
            <a:noFill/>
          </a:ln>
        </p:spPr>
      </p:pic>
      <p:cxnSp>
        <p:nvCxnSpPr>
          <p:cNvPr id="749" name="Google Shape;749;p74"/>
          <p:cNvCxnSpPr>
            <a:stCxn id="747" idx="1"/>
          </p:cNvCxnSpPr>
          <p:nvPr/>
        </p:nvCxnSpPr>
        <p:spPr>
          <a:xfrm rot="10800000">
            <a:off x="7523974" y="3715726"/>
            <a:ext cx="342900" cy="32400"/>
          </a:xfrm>
          <a:prstGeom prst="straightConnector1">
            <a:avLst/>
          </a:prstGeom>
          <a:noFill/>
          <a:ln cap="flat" cmpd="sng" w="9525">
            <a:solidFill>
              <a:schemeClr val="dk2"/>
            </a:solidFill>
            <a:prstDash val="solid"/>
            <a:round/>
            <a:headEnd len="med" w="med" type="none"/>
            <a:tailEnd len="med" w="med" type="triangle"/>
          </a:ln>
        </p:spPr>
      </p:cxnSp>
      <p:cxnSp>
        <p:nvCxnSpPr>
          <p:cNvPr id="750" name="Google Shape;750;p74"/>
          <p:cNvCxnSpPr>
            <a:stCxn id="733" idx="1"/>
          </p:cNvCxnSpPr>
          <p:nvPr/>
        </p:nvCxnSpPr>
        <p:spPr>
          <a:xfrm rot="10800000">
            <a:off x="7611875" y="3990990"/>
            <a:ext cx="255000" cy="59700"/>
          </a:xfrm>
          <a:prstGeom prst="straightConnector1">
            <a:avLst/>
          </a:prstGeom>
          <a:noFill/>
          <a:ln cap="flat" cmpd="sng" w="9525">
            <a:solidFill>
              <a:schemeClr val="dk2"/>
            </a:solidFill>
            <a:prstDash val="solid"/>
            <a:round/>
            <a:headEnd len="med" w="med" type="none"/>
            <a:tailEnd len="med" w="med" type="triangle"/>
          </a:ln>
        </p:spPr>
      </p:cxnSp>
      <p:cxnSp>
        <p:nvCxnSpPr>
          <p:cNvPr id="751" name="Google Shape;751;p74"/>
          <p:cNvCxnSpPr>
            <a:stCxn id="748" idx="1"/>
          </p:cNvCxnSpPr>
          <p:nvPr/>
        </p:nvCxnSpPr>
        <p:spPr>
          <a:xfrm flipH="1">
            <a:off x="7524025" y="4387647"/>
            <a:ext cx="397800" cy="40200"/>
          </a:xfrm>
          <a:prstGeom prst="straightConnector1">
            <a:avLst/>
          </a:prstGeom>
          <a:noFill/>
          <a:ln cap="flat" cmpd="sng" w="9525">
            <a:solidFill>
              <a:schemeClr val="dk2"/>
            </a:solidFill>
            <a:prstDash val="solid"/>
            <a:round/>
            <a:headEnd len="med" w="med" type="none"/>
            <a:tailEnd len="med" w="med" type="triangle"/>
          </a:ln>
        </p:spPr>
      </p:cxnSp>
      <p:cxnSp>
        <p:nvCxnSpPr>
          <p:cNvPr id="752" name="Google Shape;752;p74"/>
          <p:cNvCxnSpPr>
            <a:stCxn id="732" idx="1"/>
          </p:cNvCxnSpPr>
          <p:nvPr/>
        </p:nvCxnSpPr>
        <p:spPr>
          <a:xfrm rot="10800000">
            <a:off x="7524025" y="4631638"/>
            <a:ext cx="397800" cy="29100"/>
          </a:xfrm>
          <a:prstGeom prst="straightConnector1">
            <a:avLst/>
          </a:prstGeom>
          <a:noFill/>
          <a:ln cap="flat" cmpd="sng" w="9525">
            <a:solidFill>
              <a:schemeClr val="dk2"/>
            </a:solidFill>
            <a:prstDash val="solid"/>
            <a:round/>
            <a:headEnd len="med" w="med" type="none"/>
            <a:tailEnd len="med" w="med" type="triangle"/>
          </a:ln>
        </p:spPr>
      </p:cxnSp>
      <p:cxnSp>
        <p:nvCxnSpPr>
          <p:cNvPr id="753" name="Google Shape;753;p74"/>
          <p:cNvCxnSpPr/>
          <p:nvPr/>
        </p:nvCxnSpPr>
        <p:spPr>
          <a:xfrm>
            <a:off x="2313725" y="3782525"/>
            <a:ext cx="3165000" cy="11100"/>
          </a:xfrm>
          <a:prstGeom prst="straightConnector1">
            <a:avLst/>
          </a:prstGeom>
          <a:noFill/>
          <a:ln cap="flat" cmpd="sng" w="28575">
            <a:solidFill>
              <a:srgbClr val="2AFF00"/>
            </a:solidFill>
            <a:prstDash val="solid"/>
            <a:round/>
            <a:headEnd len="med" w="med" type="none"/>
            <a:tailEnd len="med" w="med" type="none"/>
          </a:ln>
        </p:spPr>
      </p:cxnSp>
      <p:cxnSp>
        <p:nvCxnSpPr>
          <p:cNvPr id="754" name="Google Shape;754;p74"/>
          <p:cNvCxnSpPr/>
          <p:nvPr/>
        </p:nvCxnSpPr>
        <p:spPr>
          <a:xfrm flipH="1" rot="10800000">
            <a:off x="2313800" y="4518000"/>
            <a:ext cx="3168900" cy="300"/>
          </a:xfrm>
          <a:prstGeom prst="straightConnector1">
            <a:avLst/>
          </a:prstGeom>
          <a:noFill/>
          <a:ln cap="flat" cmpd="sng" w="28575">
            <a:solidFill>
              <a:srgbClr val="2AFF00"/>
            </a:solidFill>
            <a:prstDash val="solid"/>
            <a:round/>
            <a:headEnd len="med" w="med" type="none"/>
            <a:tailEnd len="med" w="med" type="none"/>
          </a:ln>
        </p:spPr>
      </p:cxnSp>
      <p:cxnSp>
        <p:nvCxnSpPr>
          <p:cNvPr id="755" name="Google Shape;755;p74"/>
          <p:cNvCxnSpPr/>
          <p:nvPr/>
        </p:nvCxnSpPr>
        <p:spPr>
          <a:xfrm>
            <a:off x="4422500" y="5035025"/>
            <a:ext cx="386400" cy="300"/>
          </a:xfrm>
          <a:prstGeom prst="straightConnector1">
            <a:avLst/>
          </a:prstGeom>
          <a:noFill/>
          <a:ln cap="flat" cmpd="sng" w="28575">
            <a:solidFill>
              <a:srgbClr val="00FF00"/>
            </a:solidFill>
            <a:prstDash val="solid"/>
            <a:round/>
            <a:headEnd len="med" w="med" type="none"/>
            <a:tailEnd len="med" w="med" type="none"/>
          </a:ln>
        </p:spPr>
      </p:cxnSp>
      <p:sp>
        <p:nvSpPr>
          <p:cNvPr id="756" name="Google Shape;756;p74"/>
          <p:cNvSpPr txBox="1"/>
          <p:nvPr/>
        </p:nvSpPr>
        <p:spPr>
          <a:xfrm>
            <a:off x="4919100" y="4804325"/>
            <a:ext cx="308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 current beliefs (at t)</a:t>
            </a:r>
            <a:endParaRPr sz="1800">
              <a:solidFill>
                <a:schemeClr val="dk2"/>
              </a:solidFill>
            </a:endParaRPr>
          </a:p>
        </p:txBody>
      </p:sp>
      <p:sp>
        <p:nvSpPr>
          <p:cNvPr id="757" name="Google Shape;757;p74"/>
          <p:cNvSpPr/>
          <p:nvPr/>
        </p:nvSpPr>
        <p:spPr>
          <a:xfrm>
            <a:off x="4382700" y="4924075"/>
            <a:ext cx="2918400" cy="241200"/>
          </a:xfrm>
          <a:prstGeom prst="rect">
            <a:avLst/>
          </a:prstGeom>
          <a:solidFill>
            <a:srgbClr val="EEEEEE">
              <a:alpha val="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75"/>
          <p:cNvPicPr preferRelativeResize="0"/>
          <p:nvPr/>
        </p:nvPicPr>
        <p:blipFill>
          <a:blip r:embed="rId3">
            <a:alphaModFix/>
          </a:blip>
          <a:stretch>
            <a:fillRect/>
          </a:stretch>
        </p:blipFill>
        <p:spPr>
          <a:xfrm>
            <a:off x="1222363" y="796875"/>
            <a:ext cx="6471576" cy="538625"/>
          </a:xfrm>
          <a:prstGeom prst="rect">
            <a:avLst/>
          </a:prstGeom>
          <a:noFill/>
          <a:ln>
            <a:noFill/>
          </a:ln>
        </p:spPr>
      </p:pic>
      <p:sp>
        <p:nvSpPr>
          <p:cNvPr id="763" name="Google Shape;763;p75"/>
          <p:cNvSpPr txBox="1"/>
          <p:nvPr/>
        </p:nvSpPr>
        <p:spPr>
          <a:xfrm>
            <a:off x="0" y="340925"/>
            <a:ext cx="8916300" cy="489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Policy inference/selection</a:t>
            </a:r>
            <a:r>
              <a:rPr lang="en" sz="1800">
                <a:solidFill>
                  <a:schemeClr val="dk2"/>
                </a:solidFill>
                <a:latin typeface="Montserrat"/>
                <a:ea typeface="Montserrat"/>
                <a:cs typeface="Montserrat"/>
                <a:sym typeface="Montserrat"/>
              </a:rPr>
              <a:t>: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a:t>
            </a:r>
            <a:r>
              <a:rPr lang="en" sz="1800">
                <a:solidFill>
                  <a:schemeClr val="dk2"/>
                </a:solidFill>
                <a:latin typeface="Montserrat"/>
                <a:ea typeface="Montserrat"/>
                <a:cs typeface="Montserrat"/>
                <a:sym typeface="Montserrat"/>
              </a:rPr>
              <a:t>How agents update their beliefs about actions (and which to take)</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Some nomenclature:</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 </a:t>
            </a:r>
            <a:r>
              <a:rPr lang="en" sz="1800" u="sng">
                <a:solidFill>
                  <a:schemeClr val="dk2"/>
                </a:solidFill>
                <a:latin typeface="Montserrat"/>
                <a:ea typeface="Montserrat"/>
                <a:cs typeface="Montserrat"/>
                <a:sym typeface="Montserrat"/>
              </a:rPr>
              <a:t>“Action”</a:t>
            </a:r>
            <a:r>
              <a:rPr lang="en" sz="1800">
                <a:solidFill>
                  <a:schemeClr val="dk2"/>
                </a:solidFill>
                <a:latin typeface="Montserrat"/>
                <a:ea typeface="Montserrat"/>
                <a:cs typeface="Montserrat"/>
                <a:sym typeface="Montserrat"/>
              </a:rPr>
              <a:t> : a particular action an agent can take</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 </a:t>
            </a:r>
            <a:r>
              <a:rPr lang="en" sz="1800" u="sng">
                <a:solidFill>
                  <a:schemeClr val="dk2"/>
                </a:solidFill>
                <a:latin typeface="Montserrat"/>
                <a:ea typeface="Montserrat"/>
                <a:cs typeface="Montserrat"/>
                <a:sym typeface="Montserrat"/>
              </a:rPr>
              <a:t>“Control”</a:t>
            </a:r>
            <a:r>
              <a:rPr lang="en" sz="1800">
                <a:solidFill>
                  <a:schemeClr val="dk2"/>
                </a:solidFill>
                <a:latin typeface="Montserrat"/>
                <a:ea typeface="Montserrat"/>
                <a:cs typeface="Montserrat"/>
                <a:sym typeface="Montserrat"/>
              </a:rPr>
              <a:t> : an action an agent can take to actually impact (i.e. ‘control’) </a:t>
            </a:r>
            <a:endParaRPr sz="1800">
              <a:solidFill>
                <a:schemeClr val="dk2"/>
              </a:solidFill>
              <a:latin typeface="Montserrat"/>
              <a:ea typeface="Montserrat"/>
              <a:cs typeface="Montserrat"/>
              <a:sym typeface="Montserrat"/>
            </a:endParaRPr>
          </a:p>
          <a:p>
            <a:pPr indent="457200" lvl="0" marL="457200" rtl="0" algn="l">
              <a:spcBef>
                <a:spcPts val="0"/>
              </a:spcBef>
              <a:spcAft>
                <a:spcPts val="0"/>
              </a:spcAft>
              <a:buNone/>
            </a:pPr>
            <a:r>
              <a:rPr lang="en" sz="1800">
                <a:solidFill>
                  <a:schemeClr val="dk2"/>
                </a:solidFill>
                <a:latin typeface="Montserrat"/>
                <a:ea typeface="Montserrat"/>
                <a:cs typeface="Montserrat"/>
                <a:sym typeface="Montserrat"/>
              </a:rPr>
              <a:t>states, as represented in the B matrix</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 actions/controls often denoted “a” or “u”</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 </a:t>
            </a:r>
            <a:r>
              <a:rPr lang="en" sz="1800" u="sng">
                <a:solidFill>
                  <a:schemeClr val="dk2"/>
                </a:solidFill>
                <a:latin typeface="Montserrat"/>
                <a:ea typeface="Montserrat"/>
                <a:cs typeface="Montserrat"/>
                <a:sym typeface="Montserrat"/>
              </a:rPr>
              <a:t>“Policy” </a:t>
            </a:r>
            <a:r>
              <a:rPr lang="en" sz="1800">
                <a:solidFill>
                  <a:schemeClr val="dk2"/>
                </a:solidFill>
                <a:latin typeface="Montserrat"/>
                <a:ea typeface="Montserrat"/>
                <a:cs typeface="Montserrat"/>
                <a:sym typeface="Montserrat"/>
              </a:rPr>
              <a:t>: a sequence of actions whose length depends on the agent’s </a:t>
            </a:r>
            <a:endParaRPr sz="1800">
              <a:solidFill>
                <a:schemeClr val="dk2"/>
              </a:solidFill>
              <a:latin typeface="Montserrat"/>
              <a:ea typeface="Montserrat"/>
              <a:cs typeface="Montserrat"/>
              <a:sym typeface="Montserrat"/>
            </a:endParaRPr>
          </a:p>
          <a:p>
            <a:pPr indent="457200" lvl="0" marL="457200" rtl="0" algn="l">
              <a:spcBef>
                <a:spcPts val="0"/>
              </a:spcBef>
              <a:spcAft>
                <a:spcPts val="0"/>
              </a:spcAft>
              <a:buNone/>
            </a:pPr>
            <a:r>
              <a:rPr lang="en" sz="1800">
                <a:solidFill>
                  <a:schemeClr val="dk2"/>
                </a:solidFill>
                <a:latin typeface="Montserrat"/>
                <a:ea typeface="Montserrat"/>
                <a:cs typeface="Montserrat"/>
                <a:sym typeface="Montserrat"/>
              </a:rPr>
              <a:t>policy length</a:t>
            </a:r>
            <a:endParaRPr sz="1800">
              <a:solidFill>
                <a:schemeClr val="dk2"/>
              </a:solidFill>
              <a:latin typeface="Montserrat"/>
              <a:ea typeface="Montserrat"/>
              <a:cs typeface="Montserrat"/>
              <a:sym typeface="Montserrat"/>
            </a:endParaRPr>
          </a:p>
          <a:p>
            <a:pPr indent="457200" lvl="0" marL="0" rtl="0" algn="l">
              <a:spcBef>
                <a:spcPts val="0"/>
              </a:spcBef>
              <a:spcAft>
                <a:spcPts val="0"/>
              </a:spcAft>
              <a:buClr>
                <a:schemeClr val="dk1"/>
              </a:buClr>
              <a:buSzPts val="1100"/>
              <a:buFont typeface="Arial"/>
              <a:buNone/>
            </a:pPr>
            <a:r>
              <a:rPr lang="en" sz="1800">
                <a:solidFill>
                  <a:schemeClr val="dk2"/>
                </a:solidFill>
                <a:latin typeface="Montserrat"/>
                <a:ea typeface="Montserrat"/>
                <a:cs typeface="Montserrat"/>
                <a:sym typeface="Montserrat"/>
              </a:rPr>
              <a:t>- policies often denoted by pi</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 Example: </a:t>
            </a:r>
            <a:r>
              <a:rPr lang="en" sz="1800">
                <a:solidFill>
                  <a:schemeClr val="dk2"/>
                </a:solidFill>
                <a:latin typeface="Montserrat"/>
                <a:ea typeface="Montserrat"/>
                <a:cs typeface="Montserrat"/>
                <a:sym typeface="Montserrat"/>
              </a:rPr>
              <a:t>“explore at t, explore at t+1” is a two-step policy to explore </a:t>
            </a:r>
            <a:endParaRPr sz="1800">
              <a:solidFill>
                <a:schemeClr val="dk2"/>
              </a:solidFill>
              <a:latin typeface="Montserrat"/>
              <a:ea typeface="Montserrat"/>
              <a:cs typeface="Montserrat"/>
              <a:sym typeface="Montserrat"/>
            </a:endParaRPr>
          </a:p>
          <a:p>
            <a:pPr indent="457200" lvl="0" marL="457200" rtl="0" algn="l">
              <a:spcBef>
                <a:spcPts val="0"/>
              </a:spcBef>
              <a:spcAft>
                <a:spcPts val="0"/>
              </a:spcAft>
              <a:buNone/>
            </a:pPr>
            <a:r>
              <a:rPr lang="en" sz="1800">
                <a:solidFill>
                  <a:schemeClr val="dk2"/>
                </a:solidFill>
                <a:latin typeface="Montserrat"/>
                <a:ea typeface="Montserrat"/>
                <a:cs typeface="Montserrat"/>
                <a:sym typeface="Montserrat"/>
              </a:rPr>
              <a:t>twice in a row:</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Our example agents will only have policies of length one since the task is the same at each timestep (argument: “policy_len = 1”)</a:t>
            </a:r>
            <a:endParaRPr sz="1800">
              <a:solidFill>
                <a:schemeClr val="dk2"/>
              </a:solidFill>
              <a:latin typeface="Montserrat"/>
              <a:ea typeface="Montserrat"/>
              <a:cs typeface="Montserrat"/>
              <a:sym typeface="Montserrat"/>
            </a:endParaRPr>
          </a:p>
        </p:txBody>
      </p:sp>
      <p:sp>
        <p:nvSpPr>
          <p:cNvPr id="764" name="Google Shape;764;p75"/>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765" name="Google Shape;765;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66" name="Google Shape;766;p75"/>
          <p:cNvPicPr preferRelativeResize="0"/>
          <p:nvPr/>
        </p:nvPicPr>
        <p:blipFill>
          <a:blip r:embed="rId4">
            <a:alphaModFix/>
          </a:blip>
          <a:stretch>
            <a:fillRect/>
          </a:stretch>
        </p:blipFill>
        <p:spPr>
          <a:xfrm>
            <a:off x="2890900" y="4042800"/>
            <a:ext cx="3231275" cy="4869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76"/>
          <p:cNvPicPr preferRelativeResize="0"/>
          <p:nvPr/>
        </p:nvPicPr>
        <p:blipFill>
          <a:blip r:embed="rId3">
            <a:alphaModFix/>
          </a:blip>
          <a:stretch>
            <a:fillRect/>
          </a:stretch>
        </p:blipFill>
        <p:spPr>
          <a:xfrm>
            <a:off x="2373755" y="486613"/>
            <a:ext cx="6705245" cy="803325"/>
          </a:xfrm>
          <a:prstGeom prst="rect">
            <a:avLst/>
          </a:prstGeom>
          <a:noFill/>
          <a:ln>
            <a:noFill/>
          </a:ln>
        </p:spPr>
      </p:pic>
      <p:sp>
        <p:nvSpPr>
          <p:cNvPr id="772" name="Google Shape;772;p76"/>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773" name="Google Shape;773;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4" name="Google Shape;774;p76"/>
          <p:cNvSpPr txBox="1"/>
          <p:nvPr/>
        </p:nvSpPr>
        <p:spPr>
          <a:xfrm>
            <a:off x="0" y="363625"/>
            <a:ext cx="8916300" cy="544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Policy inference/selection</a:t>
            </a:r>
            <a:r>
              <a:rPr lang="en" sz="1800">
                <a:solidFill>
                  <a:schemeClr val="dk2"/>
                </a:solidFill>
                <a:latin typeface="Montserrat"/>
                <a:ea typeface="Montserrat"/>
                <a:cs typeface="Montserrat"/>
                <a:sym typeface="Montserrat"/>
              </a:rPr>
              <a:t>: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a:t>
            </a:r>
            <a:r>
              <a:rPr b="1" lang="en" sz="1800">
                <a:solidFill>
                  <a:schemeClr val="dk2"/>
                </a:solidFill>
                <a:latin typeface="Montserrat"/>
                <a:ea typeface="Montserrat"/>
                <a:cs typeface="Montserrat"/>
                <a:sym typeface="Montserrat"/>
              </a:rPr>
              <a:t>“</a:t>
            </a:r>
            <a:r>
              <a:rPr b="1" lang="en" sz="1800">
                <a:solidFill>
                  <a:schemeClr val="dk2"/>
                </a:solidFill>
                <a:latin typeface="Montserrat"/>
                <a:ea typeface="Montserrat"/>
                <a:cs typeface="Montserrat"/>
                <a:sym typeface="Montserrat"/>
              </a:rPr>
              <a:t>posterior beliefs over policies”</a:t>
            </a:r>
            <a:r>
              <a:rPr lang="en" sz="1800">
                <a:solidFill>
                  <a:schemeClr val="dk2"/>
                </a:solidFill>
                <a:latin typeface="Montserrat"/>
                <a:ea typeface="Montserrat"/>
                <a:cs typeface="Montserrat"/>
                <a:sym typeface="Montserrat"/>
              </a:rPr>
              <a:t>: categorical distribution over expected policies, determining policy selection</a:t>
            </a:r>
            <a:endParaRPr sz="1800">
              <a:solidFill>
                <a:schemeClr val="dk2"/>
              </a:solidFill>
              <a:latin typeface="Montserrat"/>
              <a:ea typeface="Montserrat"/>
              <a:cs typeface="Montserrat"/>
              <a:sym typeface="Montserrat"/>
            </a:endParaRPr>
          </a:p>
          <a:p>
            <a:pPr indent="457200" lvl="0" marL="0" rtl="0" algn="l">
              <a:spcBef>
                <a:spcPts val="0"/>
              </a:spcBef>
              <a:spcAft>
                <a:spcPts val="0"/>
              </a:spcAft>
              <a:buNone/>
            </a:pPr>
            <a:r>
              <a:rPr lang="en" sz="1800">
                <a:solidFill>
                  <a:schemeClr val="dk2"/>
                </a:solidFill>
                <a:latin typeface="Montserrat"/>
                <a:ea typeface="Montserrat"/>
                <a:cs typeface="Montserrat"/>
                <a:sym typeface="Montserrat"/>
              </a:rPr>
              <a:t>- in our example, with action_selection= “stochastic”, agent will probabilistically sample from this distribution</a:t>
            </a:r>
            <a:endParaRPr sz="1800">
              <a:solidFill>
                <a:schemeClr val="dk2"/>
              </a:solidFill>
              <a:latin typeface="Montserrat"/>
              <a:ea typeface="Montserrat"/>
              <a:cs typeface="Montserrat"/>
              <a:sym typeface="Montserrat"/>
            </a:endParaRPr>
          </a:p>
          <a:p>
            <a:pPr indent="457200" lvl="0" marL="0" rtl="0" algn="l">
              <a:spcBef>
                <a:spcPts val="0"/>
              </a:spcBef>
              <a:spcAft>
                <a:spcPts val="0"/>
              </a:spcAft>
              <a:buNone/>
            </a:pPr>
            <a:r>
              <a:rPr lang="en" sz="1800">
                <a:solidFill>
                  <a:schemeClr val="dk2"/>
                </a:solidFill>
                <a:latin typeface="Montserrat"/>
                <a:ea typeface="Montserrat"/>
                <a:cs typeface="Montserrat"/>
                <a:sym typeface="Montserrat"/>
              </a:rPr>
              <a:t>- ex. if Q(pi) = [0.7, 0.3], agent will choose ‘explore’ with prob 0.7 and ‘exploit’ with prob 0.3</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a:t>
            </a:r>
            <a:r>
              <a:rPr b="1" lang="en" sz="1800">
                <a:solidFill>
                  <a:schemeClr val="dk2"/>
                </a:solidFill>
                <a:latin typeface="Montserrat"/>
                <a:ea typeface="Montserrat"/>
                <a:cs typeface="Montserrat"/>
                <a:sym typeface="Montserrat"/>
              </a:rPr>
              <a:t>“VFE”</a:t>
            </a:r>
            <a:r>
              <a:rPr lang="en" sz="1800">
                <a:solidFill>
                  <a:schemeClr val="dk2"/>
                </a:solidFill>
                <a:latin typeface="Montserrat"/>
                <a:ea typeface="Montserrat"/>
                <a:cs typeface="Montserrat"/>
                <a:sym typeface="Montserrat"/>
              </a:rPr>
              <a:t> : Variational free energy (here, computed per policy)</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a:t>
            </a:r>
            <a:r>
              <a:rPr b="1" lang="en" sz="1800">
                <a:solidFill>
                  <a:schemeClr val="dk2"/>
                </a:solidFill>
                <a:latin typeface="Montserrat"/>
                <a:ea typeface="Montserrat"/>
                <a:cs typeface="Montserrat"/>
                <a:sym typeface="Montserrat"/>
              </a:rPr>
              <a:t>“EFE”</a:t>
            </a:r>
            <a:r>
              <a:rPr lang="en" sz="1800">
                <a:solidFill>
                  <a:schemeClr val="dk2"/>
                </a:solidFill>
                <a:latin typeface="Montserrat"/>
                <a:ea typeface="Montserrat"/>
                <a:cs typeface="Montserrat"/>
                <a:sym typeface="Montserrat"/>
              </a:rPr>
              <a:t> : Expected free energy (here, computed per policy)</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 minimized in </a:t>
            </a:r>
            <a:r>
              <a:rPr i="1" lang="en" sz="1800">
                <a:solidFill>
                  <a:schemeClr val="dk2"/>
                </a:solidFill>
                <a:latin typeface="Montserrat"/>
                <a:ea typeface="Montserrat"/>
                <a:cs typeface="Montserrat"/>
                <a:sym typeface="Montserrat"/>
              </a:rPr>
              <a:t>planning, </a:t>
            </a:r>
            <a:r>
              <a:rPr lang="en" sz="1800">
                <a:solidFill>
                  <a:schemeClr val="dk2"/>
                </a:solidFill>
                <a:latin typeface="Montserrat"/>
                <a:ea typeface="Montserrat"/>
                <a:cs typeface="Montserrat"/>
                <a:sym typeface="Montserrat"/>
              </a:rPr>
              <a:t>taking into account </a:t>
            </a:r>
            <a:r>
              <a:rPr i="1" lang="en" sz="1800">
                <a:solidFill>
                  <a:schemeClr val="dk2"/>
                </a:solidFill>
                <a:latin typeface="Montserrat"/>
                <a:ea typeface="Montserrat"/>
                <a:cs typeface="Montserrat"/>
                <a:sym typeface="Montserrat"/>
              </a:rPr>
              <a:t>epistemic and pragmatic value of actions to be taken</a:t>
            </a:r>
            <a:endParaRPr i="1"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 </a:t>
            </a:r>
            <a:r>
              <a:rPr b="1" lang="en" sz="1800">
                <a:solidFill>
                  <a:schemeClr val="dk2"/>
                </a:solidFill>
                <a:latin typeface="Montserrat"/>
                <a:ea typeface="Montserrat"/>
                <a:cs typeface="Montserrat"/>
                <a:sym typeface="Montserrat"/>
              </a:rPr>
              <a:t>Gamma</a:t>
            </a:r>
            <a:r>
              <a:rPr lang="en" sz="1800">
                <a:solidFill>
                  <a:schemeClr val="dk2"/>
                </a:solidFill>
                <a:latin typeface="Montserrat"/>
                <a:ea typeface="Montserrat"/>
                <a:cs typeface="Montserrat"/>
                <a:sym typeface="Montserrat"/>
              </a:rPr>
              <a:t> : ‘action precision’ in range [0,1], relating to agent’s confidence in its action model; up-/down-weights influence of agent’s planning</a:t>
            </a:r>
            <a:endParaRPr sz="1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800">
                <a:solidFill>
                  <a:schemeClr val="dk2"/>
                </a:solidFill>
                <a:latin typeface="Montserrat"/>
                <a:ea typeface="Montserrat"/>
                <a:cs typeface="Montserrat"/>
                <a:sym typeface="Montserrat"/>
              </a:rPr>
              <a:t>- </a:t>
            </a:r>
            <a:r>
              <a:rPr b="1" lang="en" sz="1800">
                <a:solidFill>
                  <a:schemeClr val="dk2"/>
                </a:solidFill>
                <a:latin typeface="Montserrat"/>
                <a:ea typeface="Montserrat"/>
                <a:cs typeface="Montserrat"/>
                <a:sym typeface="Montserrat"/>
              </a:rPr>
              <a:t>“Habits”</a:t>
            </a:r>
            <a:r>
              <a:rPr lang="en" sz="1800">
                <a:solidFill>
                  <a:schemeClr val="dk2"/>
                </a:solidFill>
                <a:latin typeface="Montserrat"/>
                <a:ea typeface="Montserrat"/>
                <a:cs typeface="Montserrat"/>
                <a:sym typeface="Montserrat"/>
              </a:rPr>
              <a:t> : as seen previously (pi subscript for uniformity of notation and reminder of similar structure to VFE_pi and EFE_pi)</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77"/>
          <p:cNvPicPr preferRelativeResize="0"/>
          <p:nvPr/>
        </p:nvPicPr>
        <p:blipFill>
          <a:blip r:embed="rId3">
            <a:alphaModFix/>
          </a:blip>
          <a:stretch>
            <a:fillRect/>
          </a:stretch>
        </p:blipFill>
        <p:spPr>
          <a:xfrm>
            <a:off x="3950725" y="4663225"/>
            <a:ext cx="4587449" cy="393600"/>
          </a:xfrm>
          <a:prstGeom prst="rect">
            <a:avLst/>
          </a:prstGeom>
          <a:noFill/>
          <a:ln>
            <a:noFill/>
          </a:ln>
        </p:spPr>
      </p:pic>
      <p:pic>
        <p:nvPicPr>
          <p:cNvPr id="780" name="Google Shape;780;p77"/>
          <p:cNvPicPr preferRelativeResize="0"/>
          <p:nvPr/>
        </p:nvPicPr>
        <p:blipFill>
          <a:blip r:embed="rId4">
            <a:alphaModFix/>
          </a:blip>
          <a:stretch>
            <a:fillRect/>
          </a:stretch>
        </p:blipFill>
        <p:spPr>
          <a:xfrm>
            <a:off x="163950" y="1349337"/>
            <a:ext cx="7595450" cy="803300"/>
          </a:xfrm>
          <a:prstGeom prst="rect">
            <a:avLst/>
          </a:prstGeom>
          <a:noFill/>
          <a:ln>
            <a:noFill/>
          </a:ln>
        </p:spPr>
      </p:pic>
      <p:pic>
        <p:nvPicPr>
          <p:cNvPr id="781" name="Google Shape;781;p77"/>
          <p:cNvPicPr preferRelativeResize="0"/>
          <p:nvPr/>
        </p:nvPicPr>
        <p:blipFill>
          <a:blip r:embed="rId5">
            <a:alphaModFix/>
          </a:blip>
          <a:stretch>
            <a:fillRect/>
          </a:stretch>
        </p:blipFill>
        <p:spPr>
          <a:xfrm>
            <a:off x="2373755" y="486613"/>
            <a:ext cx="6705245" cy="803325"/>
          </a:xfrm>
          <a:prstGeom prst="rect">
            <a:avLst/>
          </a:prstGeom>
          <a:noFill/>
          <a:ln>
            <a:noFill/>
          </a:ln>
        </p:spPr>
      </p:pic>
      <p:sp>
        <p:nvSpPr>
          <p:cNvPr id="782" name="Google Shape;782;p77"/>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783" name="Google Shape;783;p77"/>
          <p:cNvSpPr txBox="1"/>
          <p:nvPr/>
        </p:nvSpPr>
        <p:spPr>
          <a:xfrm>
            <a:off x="0" y="363625"/>
            <a:ext cx="891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Policy inference/selection</a:t>
            </a:r>
            <a:r>
              <a:rPr lang="en" sz="1800">
                <a:solidFill>
                  <a:schemeClr val="dk2"/>
                </a:solidFill>
                <a:latin typeface="Montserrat"/>
                <a:ea typeface="Montserrat"/>
                <a:cs typeface="Montserrat"/>
                <a:sym typeface="Montserrat"/>
              </a:rPr>
              <a:t>: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784" name="Google Shape;784;p77"/>
          <p:cNvSpPr txBox="1"/>
          <p:nvPr/>
        </p:nvSpPr>
        <p:spPr>
          <a:xfrm>
            <a:off x="0" y="2000188"/>
            <a:ext cx="89163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Montserrat"/>
                <a:ea typeface="Montserrat"/>
                <a:cs typeface="Montserrat"/>
                <a:sym typeface="Montserrat"/>
              </a:rPr>
              <a:t>E</a:t>
            </a:r>
            <a:r>
              <a:rPr lang="en" sz="1700">
                <a:solidFill>
                  <a:schemeClr val="dk2"/>
                </a:solidFill>
                <a:latin typeface="Montserrat"/>
                <a:ea typeface="Montserrat"/>
                <a:cs typeface="Montserrat"/>
                <a:sym typeface="Montserrat"/>
              </a:rPr>
              <a:t>FE is computed per timestep for each policy during policy inference:</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 </a:t>
            </a:r>
            <a:r>
              <a:rPr lang="en" sz="1700" u="sng">
                <a:solidFill>
                  <a:schemeClr val="dk2"/>
                </a:solidFill>
                <a:latin typeface="Montserrat"/>
                <a:ea typeface="Montserrat"/>
                <a:cs typeface="Montserrat"/>
                <a:sym typeface="Montserrat"/>
              </a:rPr>
              <a:t>Information gain</a:t>
            </a:r>
            <a:r>
              <a:rPr lang="en" sz="1700">
                <a:solidFill>
                  <a:schemeClr val="dk2"/>
                </a:solidFill>
                <a:latin typeface="Montserrat"/>
                <a:ea typeface="Montserrat"/>
                <a:cs typeface="Montserrat"/>
                <a:sym typeface="Montserrat"/>
              </a:rPr>
              <a:t>: also referred to as epistemic value – the value derived from learning new information – the expected difference between agent’s posterior beliefs given new observations given a policy and agent’s prior beliefs given a policy. Thus unlike VFE’s emphasis on </a:t>
            </a:r>
            <a:r>
              <a:rPr i="1" lang="en" sz="1700">
                <a:solidFill>
                  <a:schemeClr val="dk2"/>
                </a:solidFill>
                <a:latin typeface="Montserrat"/>
                <a:ea typeface="Montserrat"/>
                <a:cs typeface="Montserrat"/>
                <a:sym typeface="Montserrat"/>
              </a:rPr>
              <a:t>minimizing divergence</a:t>
            </a:r>
            <a:r>
              <a:rPr lang="en" sz="1700">
                <a:solidFill>
                  <a:schemeClr val="dk2"/>
                </a:solidFill>
                <a:latin typeface="Montserrat"/>
                <a:ea typeface="Montserrat"/>
                <a:cs typeface="Montserrat"/>
                <a:sym typeface="Montserrat"/>
              </a:rPr>
              <a:t>, EFE tries to </a:t>
            </a:r>
            <a:r>
              <a:rPr i="1" lang="en" sz="1700">
                <a:solidFill>
                  <a:schemeClr val="dk2"/>
                </a:solidFill>
                <a:latin typeface="Montserrat"/>
                <a:ea typeface="Montserrat"/>
                <a:cs typeface="Montserrat"/>
                <a:sym typeface="Montserrat"/>
              </a:rPr>
              <a:t>maximize </a:t>
            </a:r>
            <a:r>
              <a:rPr lang="en" sz="1700">
                <a:solidFill>
                  <a:schemeClr val="dk2"/>
                </a:solidFill>
                <a:latin typeface="Montserrat"/>
                <a:ea typeface="Montserrat"/>
                <a:cs typeface="Montserrat"/>
                <a:sym typeface="Montserrat"/>
              </a:rPr>
              <a:t>this difference.</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a:t>
            </a:r>
            <a:r>
              <a:rPr lang="en" sz="1700" u="sng">
                <a:solidFill>
                  <a:schemeClr val="dk2"/>
                </a:solidFill>
                <a:latin typeface="Montserrat"/>
                <a:ea typeface="Montserrat"/>
                <a:cs typeface="Montserrat"/>
                <a:sym typeface="Montserrat"/>
              </a:rPr>
              <a:t>Pragmatic value</a:t>
            </a:r>
            <a:r>
              <a:rPr lang="en" sz="1700">
                <a:solidFill>
                  <a:schemeClr val="dk2"/>
                </a:solidFill>
                <a:latin typeface="Montserrat"/>
                <a:ea typeface="Montserrat"/>
                <a:cs typeface="Montserrat"/>
                <a:sym typeface="Montserrat"/>
              </a:rPr>
              <a:t>: the probability of new observations given their assumed prior probabilities (‘preferences’), weighted by their probability given the policy.</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As with various other optimization problems, the logarithm is used for easing computation (sums rather than products).</a:t>
            </a:r>
            <a:endParaRPr sz="1700">
              <a:solidFill>
                <a:schemeClr val="dk2"/>
              </a:solidFill>
              <a:latin typeface="Montserrat"/>
              <a:ea typeface="Montserrat"/>
              <a:cs typeface="Montserrat"/>
              <a:sym typeface="Montserrat"/>
            </a:endParaRPr>
          </a:p>
        </p:txBody>
      </p:sp>
      <p:cxnSp>
        <p:nvCxnSpPr>
          <p:cNvPr id="785" name="Google Shape;785;p77"/>
          <p:cNvCxnSpPr/>
          <p:nvPr/>
        </p:nvCxnSpPr>
        <p:spPr>
          <a:xfrm>
            <a:off x="12150" y="1286900"/>
            <a:ext cx="9092100" cy="16800"/>
          </a:xfrm>
          <a:prstGeom prst="straightConnector1">
            <a:avLst/>
          </a:prstGeom>
          <a:noFill/>
          <a:ln cap="flat" cmpd="sng" w="19050">
            <a:solidFill>
              <a:schemeClr val="dk2"/>
            </a:solidFill>
            <a:prstDash val="solid"/>
            <a:round/>
            <a:headEnd len="med" w="med" type="none"/>
            <a:tailEnd len="med" w="med" type="none"/>
          </a:ln>
        </p:spPr>
      </p:cxnSp>
      <p:sp>
        <p:nvSpPr>
          <p:cNvPr id="786" name="Google Shape;786;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78"/>
          <p:cNvPicPr preferRelativeResize="0"/>
          <p:nvPr/>
        </p:nvPicPr>
        <p:blipFill>
          <a:blip r:embed="rId3">
            <a:alphaModFix/>
          </a:blip>
          <a:stretch>
            <a:fillRect/>
          </a:stretch>
        </p:blipFill>
        <p:spPr>
          <a:xfrm>
            <a:off x="258876" y="1286900"/>
            <a:ext cx="6293121" cy="848925"/>
          </a:xfrm>
          <a:prstGeom prst="rect">
            <a:avLst/>
          </a:prstGeom>
          <a:noFill/>
          <a:ln>
            <a:noFill/>
          </a:ln>
        </p:spPr>
      </p:pic>
      <p:pic>
        <p:nvPicPr>
          <p:cNvPr id="792" name="Google Shape;792;p78"/>
          <p:cNvPicPr preferRelativeResize="0"/>
          <p:nvPr/>
        </p:nvPicPr>
        <p:blipFill>
          <a:blip r:embed="rId4">
            <a:alphaModFix/>
          </a:blip>
          <a:stretch>
            <a:fillRect/>
          </a:stretch>
        </p:blipFill>
        <p:spPr>
          <a:xfrm>
            <a:off x="2373755" y="486613"/>
            <a:ext cx="6705245" cy="803325"/>
          </a:xfrm>
          <a:prstGeom prst="rect">
            <a:avLst/>
          </a:prstGeom>
          <a:noFill/>
          <a:ln>
            <a:noFill/>
          </a:ln>
        </p:spPr>
      </p:pic>
      <p:sp>
        <p:nvSpPr>
          <p:cNvPr id="793" name="Google Shape;793;p78"/>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794" name="Google Shape;794;p78"/>
          <p:cNvSpPr txBox="1"/>
          <p:nvPr/>
        </p:nvSpPr>
        <p:spPr>
          <a:xfrm>
            <a:off x="0" y="363625"/>
            <a:ext cx="891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Policy inference/selection</a:t>
            </a:r>
            <a:r>
              <a:rPr lang="en" sz="1800">
                <a:solidFill>
                  <a:schemeClr val="dk2"/>
                </a:solidFill>
                <a:latin typeface="Montserrat"/>
                <a:ea typeface="Montserrat"/>
                <a:cs typeface="Montserrat"/>
                <a:sym typeface="Montserrat"/>
              </a:rPr>
              <a:t>: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795" name="Google Shape;795;p78"/>
          <p:cNvSpPr txBox="1"/>
          <p:nvPr/>
        </p:nvSpPr>
        <p:spPr>
          <a:xfrm>
            <a:off x="0" y="1944813"/>
            <a:ext cx="8916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Montserrat"/>
                <a:ea typeface="Montserrat"/>
                <a:cs typeface="Montserrat"/>
                <a:sym typeface="Montserrat"/>
              </a:rPr>
              <a:t>EFE is computed per timestep for each policy during policy inference:</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 </a:t>
            </a:r>
            <a:r>
              <a:rPr lang="en" sz="1700" u="sng">
                <a:solidFill>
                  <a:schemeClr val="dk2"/>
                </a:solidFill>
                <a:latin typeface="Montserrat"/>
                <a:ea typeface="Montserrat"/>
                <a:cs typeface="Montserrat"/>
                <a:sym typeface="Montserrat"/>
              </a:rPr>
              <a:t>Expected Ambiguity:</a:t>
            </a:r>
            <a:r>
              <a:rPr lang="en" sz="1700">
                <a:solidFill>
                  <a:schemeClr val="dk2"/>
                </a:solidFill>
                <a:latin typeface="Montserrat"/>
                <a:ea typeface="Montserrat"/>
                <a:cs typeface="Montserrat"/>
                <a:sym typeface="Montserrat"/>
              </a:rPr>
              <a:t> the expected entropy, or ‘inaccuracy,’ of state-observation mappings, </a:t>
            </a:r>
            <a:r>
              <a:rPr i="1" lang="en" sz="1700">
                <a:solidFill>
                  <a:schemeClr val="dk2"/>
                </a:solidFill>
                <a:latin typeface="Montserrat"/>
                <a:ea typeface="Montserrat"/>
                <a:cs typeface="Montserrat"/>
                <a:sym typeface="Montserrat"/>
              </a:rPr>
              <a:t>ex. P(o=Heads|s=raining) will be maximally ambiguous as P(o=Heads|s=sunny) would be equally likely (one-to-many observation-state mappings)</a:t>
            </a:r>
            <a:r>
              <a:rPr lang="en" sz="1700">
                <a:solidFill>
                  <a:schemeClr val="dk2"/>
                </a:solidFill>
                <a:latin typeface="Montserrat"/>
                <a:ea typeface="Montserrat"/>
                <a:cs typeface="Montserrat"/>
                <a:sym typeface="Montserrat"/>
              </a:rPr>
              <a:t>.</a:t>
            </a:r>
            <a:endParaRPr sz="1700" u="sng">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 </a:t>
            </a:r>
            <a:r>
              <a:rPr lang="en" sz="1700" u="sng">
                <a:solidFill>
                  <a:schemeClr val="dk2"/>
                </a:solidFill>
                <a:latin typeface="Montserrat"/>
                <a:ea typeface="Montserrat"/>
                <a:cs typeface="Montserrat"/>
                <a:sym typeface="Montserrat"/>
              </a:rPr>
              <a:t>Risk</a:t>
            </a:r>
            <a:r>
              <a:rPr lang="en" sz="1700">
                <a:solidFill>
                  <a:schemeClr val="dk2"/>
                </a:solidFill>
                <a:latin typeface="Montserrat"/>
                <a:ea typeface="Montserrat"/>
                <a:cs typeface="Montserrat"/>
                <a:sym typeface="Montserrat"/>
              </a:rPr>
              <a:t>: as the agent accumulates observations and actions histories, this is the divergence between the probability of new data given the policy and given preferences, respectively. Figuratively, the difference between what the agent expects to happen given policies and what the agent prefers. Relatable to ‘expected complexity’, higher when there are one-to-many mappings between policies and outcomes, ex. stochastic one-armed bandits (‘slot machines’). Relatable to ‘risk’ in economics or control theory</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2"/>
              </a:solidFill>
              <a:latin typeface="Montserrat"/>
              <a:ea typeface="Montserrat"/>
              <a:cs typeface="Montserrat"/>
              <a:sym typeface="Montserrat"/>
            </a:endParaRPr>
          </a:p>
        </p:txBody>
      </p:sp>
      <p:cxnSp>
        <p:nvCxnSpPr>
          <p:cNvPr id="796" name="Google Shape;796;p78"/>
          <p:cNvCxnSpPr/>
          <p:nvPr/>
        </p:nvCxnSpPr>
        <p:spPr>
          <a:xfrm>
            <a:off x="12150" y="1286900"/>
            <a:ext cx="9092100" cy="16800"/>
          </a:xfrm>
          <a:prstGeom prst="straightConnector1">
            <a:avLst/>
          </a:prstGeom>
          <a:noFill/>
          <a:ln cap="flat" cmpd="sng" w="19050">
            <a:solidFill>
              <a:schemeClr val="dk2"/>
            </a:solidFill>
            <a:prstDash val="solid"/>
            <a:round/>
            <a:headEnd len="med" w="med" type="none"/>
            <a:tailEnd len="med" w="med" type="none"/>
          </a:ln>
        </p:spPr>
      </p:cxnSp>
      <p:sp>
        <p:nvSpPr>
          <p:cNvPr id="797" name="Google Shape;797;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79"/>
          <p:cNvPicPr preferRelativeResize="0"/>
          <p:nvPr/>
        </p:nvPicPr>
        <p:blipFill>
          <a:blip r:embed="rId3">
            <a:alphaModFix/>
          </a:blip>
          <a:stretch>
            <a:fillRect/>
          </a:stretch>
        </p:blipFill>
        <p:spPr>
          <a:xfrm>
            <a:off x="3655638" y="4419776"/>
            <a:ext cx="4345603" cy="708000"/>
          </a:xfrm>
          <a:prstGeom prst="rect">
            <a:avLst/>
          </a:prstGeom>
          <a:noFill/>
          <a:ln>
            <a:noFill/>
          </a:ln>
        </p:spPr>
      </p:pic>
      <p:pic>
        <p:nvPicPr>
          <p:cNvPr id="803" name="Google Shape;803;p79"/>
          <p:cNvPicPr preferRelativeResize="0"/>
          <p:nvPr/>
        </p:nvPicPr>
        <p:blipFill>
          <a:blip r:embed="rId4">
            <a:alphaModFix/>
          </a:blip>
          <a:stretch>
            <a:fillRect/>
          </a:stretch>
        </p:blipFill>
        <p:spPr>
          <a:xfrm>
            <a:off x="100050" y="4419177"/>
            <a:ext cx="2893916" cy="590400"/>
          </a:xfrm>
          <a:prstGeom prst="rect">
            <a:avLst/>
          </a:prstGeom>
          <a:noFill/>
          <a:ln>
            <a:noFill/>
          </a:ln>
        </p:spPr>
      </p:pic>
      <p:pic>
        <p:nvPicPr>
          <p:cNvPr id="804" name="Google Shape;804;p79"/>
          <p:cNvPicPr preferRelativeResize="0"/>
          <p:nvPr/>
        </p:nvPicPr>
        <p:blipFill>
          <a:blip r:embed="rId5">
            <a:alphaModFix/>
          </a:blip>
          <a:stretch>
            <a:fillRect/>
          </a:stretch>
        </p:blipFill>
        <p:spPr>
          <a:xfrm>
            <a:off x="2373755" y="486613"/>
            <a:ext cx="6705245" cy="803325"/>
          </a:xfrm>
          <a:prstGeom prst="rect">
            <a:avLst/>
          </a:prstGeom>
          <a:noFill/>
          <a:ln>
            <a:noFill/>
          </a:ln>
        </p:spPr>
      </p:pic>
      <p:sp>
        <p:nvSpPr>
          <p:cNvPr id="805" name="Google Shape;805;p79"/>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806" name="Google Shape;806;p79"/>
          <p:cNvSpPr txBox="1"/>
          <p:nvPr/>
        </p:nvSpPr>
        <p:spPr>
          <a:xfrm>
            <a:off x="0" y="363625"/>
            <a:ext cx="8916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Policy inference/selection</a:t>
            </a:r>
            <a:r>
              <a:rPr lang="en" sz="1800">
                <a:solidFill>
                  <a:schemeClr val="dk2"/>
                </a:solidFill>
                <a:latin typeface="Montserrat"/>
                <a:ea typeface="Montserrat"/>
                <a:cs typeface="Montserrat"/>
                <a:sym typeface="Montserrat"/>
              </a:rPr>
              <a:t>: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807" name="Google Shape;807;p79"/>
          <p:cNvSpPr txBox="1"/>
          <p:nvPr/>
        </p:nvSpPr>
        <p:spPr>
          <a:xfrm>
            <a:off x="0" y="2073588"/>
            <a:ext cx="8916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Montserrat"/>
                <a:ea typeface="Montserrat"/>
                <a:cs typeface="Montserrat"/>
                <a:sym typeface="Montserrat"/>
              </a:rPr>
              <a:t>EFE is computed per timestep for each policy during policy inference:</a:t>
            </a:r>
            <a:endParaRPr sz="1700">
              <a:solidFill>
                <a:schemeClr val="dk2"/>
              </a:solidFill>
              <a:latin typeface="Montserrat"/>
              <a:ea typeface="Montserrat"/>
              <a:cs typeface="Montserrat"/>
              <a:sym typeface="Montserrat"/>
            </a:endParaRPr>
          </a:p>
          <a:p>
            <a:pPr indent="-336550" lvl="0" marL="457200" rtl="0" algn="l">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as the agent learned (updated its A matrix), it has evidence for ‘explore’</a:t>
            </a:r>
            <a:endParaRPr sz="1700">
              <a:solidFill>
                <a:schemeClr val="dk2"/>
              </a:solidFill>
              <a:latin typeface="Montserrat"/>
              <a:ea typeface="Montserrat"/>
              <a:cs typeface="Montserrat"/>
              <a:sym typeface="Montserrat"/>
            </a:endParaRPr>
          </a:p>
        </p:txBody>
      </p:sp>
      <p:cxnSp>
        <p:nvCxnSpPr>
          <p:cNvPr id="808" name="Google Shape;808;p79"/>
          <p:cNvCxnSpPr/>
          <p:nvPr/>
        </p:nvCxnSpPr>
        <p:spPr>
          <a:xfrm>
            <a:off x="12150" y="1286900"/>
            <a:ext cx="9092100" cy="16800"/>
          </a:xfrm>
          <a:prstGeom prst="straightConnector1">
            <a:avLst/>
          </a:prstGeom>
          <a:noFill/>
          <a:ln cap="flat" cmpd="sng" w="19050">
            <a:solidFill>
              <a:schemeClr val="dk2"/>
            </a:solidFill>
            <a:prstDash val="solid"/>
            <a:round/>
            <a:headEnd len="med" w="med" type="none"/>
            <a:tailEnd len="med" w="med" type="none"/>
          </a:ln>
        </p:spPr>
      </p:cxnSp>
      <p:sp>
        <p:nvSpPr>
          <p:cNvPr id="809" name="Google Shape;809;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10" name="Google Shape;810;p79"/>
          <p:cNvPicPr preferRelativeResize="0"/>
          <p:nvPr/>
        </p:nvPicPr>
        <p:blipFill>
          <a:blip r:embed="rId6">
            <a:alphaModFix/>
          </a:blip>
          <a:stretch>
            <a:fillRect/>
          </a:stretch>
        </p:blipFill>
        <p:spPr>
          <a:xfrm>
            <a:off x="229025" y="1322062"/>
            <a:ext cx="7595450" cy="803300"/>
          </a:xfrm>
          <a:prstGeom prst="rect">
            <a:avLst/>
          </a:prstGeom>
          <a:noFill/>
          <a:ln>
            <a:noFill/>
          </a:ln>
        </p:spPr>
      </p:pic>
      <p:pic>
        <p:nvPicPr>
          <p:cNvPr id="811" name="Google Shape;811;p79"/>
          <p:cNvPicPr preferRelativeResize="0"/>
          <p:nvPr/>
        </p:nvPicPr>
        <p:blipFill>
          <a:blip r:embed="rId7">
            <a:alphaModFix/>
          </a:blip>
          <a:stretch>
            <a:fillRect/>
          </a:stretch>
        </p:blipFill>
        <p:spPr>
          <a:xfrm>
            <a:off x="100050" y="2734627"/>
            <a:ext cx="8916301" cy="1662348"/>
          </a:xfrm>
          <a:prstGeom prst="rect">
            <a:avLst/>
          </a:prstGeom>
          <a:noFill/>
          <a:ln>
            <a:noFill/>
          </a:ln>
        </p:spPr>
      </p:pic>
      <p:pic>
        <p:nvPicPr>
          <p:cNvPr id="812" name="Google Shape;812;p79"/>
          <p:cNvPicPr preferRelativeResize="0"/>
          <p:nvPr/>
        </p:nvPicPr>
        <p:blipFill>
          <a:blip r:embed="rId8">
            <a:alphaModFix/>
          </a:blip>
          <a:stretch>
            <a:fillRect/>
          </a:stretch>
        </p:blipFill>
        <p:spPr>
          <a:xfrm>
            <a:off x="1608053" y="4796275"/>
            <a:ext cx="1709347" cy="393600"/>
          </a:xfrm>
          <a:prstGeom prst="rect">
            <a:avLst/>
          </a:prstGeom>
          <a:noFill/>
          <a:ln>
            <a:noFill/>
          </a:ln>
        </p:spPr>
      </p:pic>
      <p:cxnSp>
        <p:nvCxnSpPr>
          <p:cNvPr id="813" name="Google Shape;813;p79"/>
          <p:cNvCxnSpPr>
            <a:endCxn id="802" idx="1"/>
          </p:cNvCxnSpPr>
          <p:nvPr/>
        </p:nvCxnSpPr>
        <p:spPr>
          <a:xfrm>
            <a:off x="2993838" y="4636976"/>
            <a:ext cx="661800" cy="136800"/>
          </a:xfrm>
          <a:prstGeom prst="straightConnector1">
            <a:avLst/>
          </a:prstGeom>
          <a:noFill/>
          <a:ln cap="flat" cmpd="sng" w="28575">
            <a:solidFill>
              <a:schemeClr val="dk2"/>
            </a:solidFill>
            <a:prstDash val="solid"/>
            <a:round/>
            <a:headEnd len="med" w="med" type="none"/>
            <a:tailEnd len="med" w="med" type="triangle"/>
          </a:ln>
        </p:spPr>
      </p:cxnSp>
      <p:cxnSp>
        <p:nvCxnSpPr>
          <p:cNvPr id="814" name="Google Shape;814;p79"/>
          <p:cNvCxnSpPr>
            <a:endCxn id="812" idx="1"/>
          </p:cNvCxnSpPr>
          <p:nvPr/>
        </p:nvCxnSpPr>
        <p:spPr>
          <a:xfrm>
            <a:off x="338753" y="4924375"/>
            <a:ext cx="1269300" cy="68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80"/>
          <p:cNvPicPr preferRelativeResize="0"/>
          <p:nvPr/>
        </p:nvPicPr>
        <p:blipFill>
          <a:blip r:embed="rId3">
            <a:alphaModFix/>
          </a:blip>
          <a:stretch>
            <a:fillRect/>
          </a:stretch>
        </p:blipFill>
        <p:spPr>
          <a:xfrm>
            <a:off x="5831300" y="4624282"/>
            <a:ext cx="3260800" cy="544793"/>
          </a:xfrm>
          <a:prstGeom prst="rect">
            <a:avLst/>
          </a:prstGeom>
          <a:noFill/>
          <a:ln>
            <a:noFill/>
          </a:ln>
        </p:spPr>
      </p:pic>
      <p:sp>
        <p:nvSpPr>
          <p:cNvPr id="820" name="Google Shape;820;p80"/>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821" name="Google Shape;821;p80"/>
          <p:cNvSpPr txBox="1"/>
          <p:nvPr/>
        </p:nvSpPr>
        <p:spPr>
          <a:xfrm>
            <a:off x="0" y="293850"/>
            <a:ext cx="89163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dk2"/>
                </a:solidFill>
                <a:latin typeface="Montserrat"/>
                <a:ea typeface="Montserrat"/>
                <a:cs typeface="Montserrat"/>
                <a:sym typeface="Montserrat"/>
              </a:rPr>
              <a:t>Learning the A matrix:</a:t>
            </a:r>
            <a:r>
              <a:rPr lang="en" sz="1700">
                <a:solidFill>
                  <a:schemeClr val="dk2"/>
                </a:solidFill>
                <a:latin typeface="Montserrat"/>
                <a:ea typeface="Montserrat"/>
                <a:cs typeface="Montserrat"/>
                <a:sym typeface="Montserrat"/>
              </a:rPr>
              <a:t> </a:t>
            </a:r>
            <a:endParaRPr sz="1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 For </a:t>
            </a:r>
            <a:r>
              <a:rPr b="1" lang="en" sz="1700">
                <a:solidFill>
                  <a:schemeClr val="dk2"/>
                </a:solidFill>
                <a:latin typeface="Montserrat"/>
                <a:ea typeface="Montserrat"/>
                <a:cs typeface="Montserrat"/>
                <a:sym typeface="Montserrat"/>
              </a:rPr>
              <a:t>learning </a:t>
            </a:r>
            <a:r>
              <a:rPr lang="en" sz="1700">
                <a:solidFill>
                  <a:schemeClr val="dk2"/>
                </a:solidFill>
                <a:latin typeface="Montserrat"/>
                <a:ea typeface="Montserrat"/>
                <a:cs typeface="Montserrat"/>
                <a:sym typeface="Montserrat"/>
              </a:rPr>
              <a:t>we extract the posterior over states only for the current timestep given the policy chosen, </a:t>
            </a:r>
            <a:r>
              <a:rPr b="1" lang="en" sz="1700">
                <a:solidFill>
                  <a:schemeClr val="dk2"/>
                </a:solidFill>
                <a:highlight>
                  <a:srgbClr val="FCF0C9"/>
                </a:highlight>
                <a:latin typeface="Montserrat"/>
                <a:ea typeface="Montserrat"/>
                <a:cs typeface="Montserrat"/>
                <a:sym typeface="Montserrat"/>
              </a:rPr>
              <a:t>qs[</a:t>
            </a:r>
            <a:r>
              <a:rPr b="1" lang="en" sz="1700" u="sng">
                <a:solidFill>
                  <a:schemeClr val="dk2"/>
                </a:solidFill>
                <a:highlight>
                  <a:srgbClr val="FCF0C9"/>
                </a:highlight>
                <a:latin typeface="Montserrat"/>
                <a:ea typeface="Montserrat"/>
                <a:cs typeface="Montserrat"/>
                <a:sym typeface="Montserrat"/>
              </a:rPr>
              <a:t>policy chosen</a:t>
            </a:r>
            <a:r>
              <a:rPr b="1" lang="en" sz="1700">
                <a:solidFill>
                  <a:schemeClr val="dk2"/>
                </a:solidFill>
                <a:highlight>
                  <a:srgbClr val="FCF0C9"/>
                </a:highlight>
                <a:latin typeface="Montserrat"/>
                <a:ea typeface="Montserrat"/>
                <a:cs typeface="Montserrat"/>
                <a:sym typeface="Montserrat"/>
              </a:rPr>
              <a:t>][</a:t>
            </a:r>
            <a:r>
              <a:rPr b="1" lang="en" sz="1700" u="sng">
                <a:solidFill>
                  <a:schemeClr val="dk2"/>
                </a:solidFill>
                <a:highlight>
                  <a:srgbClr val="FCF0C9"/>
                </a:highlight>
                <a:latin typeface="Montserrat"/>
                <a:ea typeface="Montserrat"/>
                <a:cs typeface="Montserrat"/>
                <a:sym typeface="Montserrat"/>
              </a:rPr>
              <a:t>current timestep</a:t>
            </a:r>
            <a:r>
              <a:rPr b="1" lang="en" sz="1700">
                <a:solidFill>
                  <a:schemeClr val="dk2"/>
                </a:solidFill>
                <a:highlight>
                  <a:srgbClr val="FCF0C9"/>
                </a:highlight>
                <a:latin typeface="Montserrat"/>
                <a:ea typeface="Montserrat"/>
                <a:cs typeface="Montserrat"/>
                <a:sym typeface="Montserrat"/>
              </a:rPr>
              <a:t>]</a:t>
            </a:r>
            <a:endParaRPr b="1" sz="1700">
              <a:solidFill>
                <a:schemeClr val="dk2"/>
              </a:solidFill>
              <a:highlight>
                <a:srgbClr val="FCF0C9"/>
              </a:highlight>
              <a:latin typeface="Montserrat"/>
              <a:ea typeface="Montserrat"/>
              <a:cs typeface="Montserrat"/>
              <a:sym typeface="Montserrat"/>
            </a:endParaRPr>
          </a:p>
          <a:p>
            <a:pPr indent="0" lvl="0" marL="0" rtl="0" algn="l">
              <a:spcBef>
                <a:spcPts val="0"/>
              </a:spcBef>
              <a:spcAft>
                <a:spcPts val="0"/>
              </a:spcAft>
              <a:buNone/>
            </a:pPr>
            <a:r>
              <a:rPr lang="en" sz="1700">
                <a:solidFill>
                  <a:schemeClr val="dk2"/>
                </a:solidFill>
                <a:latin typeface="Montserrat"/>
                <a:ea typeface="Montserrat"/>
                <a:cs typeface="Montserrat"/>
                <a:sym typeface="Montserrat"/>
              </a:rPr>
              <a:t>- The agent’s original A matrix for the ‘outcome’ modality </a:t>
            </a:r>
            <a:r>
              <a:rPr i="1" lang="en" sz="1700">
                <a:solidFill>
                  <a:schemeClr val="dk2"/>
                </a:solidFill>
                <a:latin typeface="Montserrat"/>
                <a:ea typeface="Montserrat"/>
                <a:cs typeface="Montserrat"/>
                <a:sym typeface="Montserrat"/>
              </a:rPr>
              <a:t>was</a:t>
            </a:r>
            <a:r>
              <a:rPr lang="en" sz="1700">
                <a:solidFill>
                  <a:schemeClr val="dk2"/>
                </a:solidFill>
                <a:latin typeface="Montserrat"/>
                <a:ea typeface="Montserrat"/>
                <a:cs typeface="Montserrat"/>
                <a:sym typeface="Montserrat"/>
              </a:rPr>
              <a:t> perfectly uncertain. </a:t>
            </a:r>
            <a:r>
              <a:rPr lang="en" sz="1700" u="sng">
                <a:solidFill>
                  <a:schemeClr val="dk2"/>
                </a:solidFill>
                <a:latin typeface="Montserrat"/>
                <a:ea typeface="Montserrat"/>
                <a:cs typeface="Montserrat"/>
                <a:sym typeface="Montserrat"/>
              </a:rPr>
              <a:t>After one observation of ‘improvement’ + ‘self’</a:t>
            </a:r>
            <a:r>
              <a:rPr lang="en" sz="1700">
                <a:solidFill>
                  <a:schemeClr val="dk2"/>
                </a:solidFill>
                <a:latin typeface="Montserrat"/>
                <a:ea typeface="Montserrat"/>
                <a:cs typeface="Montserrat"/>
                <a:sym typeface="Montserrat"/>
              </a:rPr>
              <a:t> and running learning, the agent has up-weighted the probability of ‘improvement’ given state ‘self’ –</a:t>
            </a:r>
            <a:r>
              <a:rPr b="1" lang="en" sz="1700">
                <a:solidFill>
                  <a:schemeClr val="dk2"/>
                </a:solidFill>
                <a:latin typeface="Montserrat"/>
                <a:ea typeface="Montserrat"/>
                <a:cs typeface="Montserrat"/>
                <a:sym typeface="Montserrat"/>
              </a:rPr>
              <a:t> </a:t>
            </a:r>
            <a:endParaRPr b="1" sz="17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700" u="sng">
                <a:solidFill>
                  <a:schemeClr val="dk2"/>
                </a:solidFill>
                <a:latin typeface="Montserrat"/>
                <a:ea typeface="Montserrat"/>
                <a:cs typeface="Montserrat"/>
                <a:sym typeface="Montserrat"/>
              </a:rPr>
              <a:t>it now associates the ‘self’ state with ‘improvement’ more</a:t>
            </a:r>
            <a:endParaRPr b="1" sz="1700" u="sng">
              <a:solidFill>
                <a:schemeClr val="dk2"/>
              </a:solidFill>
              <a:latin typeface="Montserrat"/>
              <a:ea typeface="Montserrat"/>
              <a:cs typeface="Montserrat"/>
              <a:sym typeface="Montserrat"/>
            </a:endParaRPr>
          </a:p>
        </p:txBody>
      </p:sp>
      <p:cxnSp>
        <p:nvCxnSpPr>
          <p:cNvPr id="822" name="Google Shape;822;p80"/>
          <p:cNvCxnSpPr/>
          <p:nvPr/>
        </p:nvCxnSpPr>
        <p:spPr>
          <a:xfrm>
            <a:off x="0" y="2251163"/>
            <a:ext cx="9092100" cy="16800"/>
          </a:xfrm>
          <a:prstGeom prst="straightConnector1">
            <a:avLst/>
          </a:prstGeom>
          <a:noFill/>
          <a:ln cap="flat" cmpd="sng" w="19050">
            <a:solidFill>
              <a:schemeClr val="dk2"/>
            </a:solidFill>
            <a:prstDash val="solid"/>
            <a:round/>
            <a:headEnd len="med" w="med" type="none"/>
            <a:tailEnd len="med" w="med" type="none"/>
          </a:ln>
        </p:spPr>
      </p:cxnSp>
      <p:pic>
        <p:nvPicPr>
          <p:cNvPr id="823" name="Google Shape;823;p80"/>
          <p:cNvPicPr preferRelativeResize="0"/>
          <p:nvPr/>
        </p:nvPicPr>
        <p:blipFill>
          <a:blip r:embed="rId4">
            <a:alphaModFix/>
          </a:blip>
          <a:stretch>
            <a:fillRect/>
          </a:stretch>
        </p:blipFill>
        <p:spPr>
          <a:xfrm>
            <a:off x="25950" y="4180025"/>
            <a:ext cx="5805349" cy="1022400"/>
          </a:xfrm>
          <a:prstGeom prst="rect">
            <a:avLst/>
          </a:prstGeom>
          <a:noFill/>
          <a:ln>
            <a:noFill/>
          </a:ln>
        </p:spPr>
      </p:pic>
      <p:sp>
        <p:nvSpPr>
          <p:cNvPr id="824" name="Google Shape;824;p80"/>
          <p:cNvSpPr/>
          <p:nvPr/>
        </p:nvSpPr>
        <p:spPr>
          <a:xfrm>
            <a:off x="982575" y="4241125"/>
            <a:ext cx="1152900" cy="681900"/>
          </a:xfrm>
          <a:prstGeom prst="rect">
            <a:avLst/>
          </a:prstGeom>
          <a:solidFill>
            <a:srgbClr val="00F1FF">
              <a:alpha val="163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5" name="Google Shape;825;p80"/>
          <p:cNvSpPr/>
          <p:nvPr/>
        </p:nvSpPr>
        <p:spPr>
          <a:xfrm>
            <a:off x="25950" y="1940900"/>
            <a:ext cx="7227000" cy="258600"/>
          </a:xfrm>
          <a:prstGeom prst="rect">
            <a:avLst/>
          </a:prstGeom>
          <a:solidFill>
            <a:srgbClr val="00F1FF">
              <a:alpha val="150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26" name="Google Shape;826;p80"/>
          <p:cNvPicPr preferRelativeResize="0"/>
          <p:nvPr/>
        </p:nvPicPr>
        <p:blipFill>
          <a:blip r:embed="rId5">
            <a:alphaModFix/>
          </a:blip>
          <a:stretch>
            <a:fillRect/>
          </a:stretch>
        </p:blipFill>
        <p:spPr>
          <a:xfrm>
            <a:off x="5831300" y="4305574"/>
            <a:ext cx="2919175" cy="337500"/>
          </a:xfrm>
          <a:prstGeom prst="rect">
            <a:avLst/>
          </a:prstGeom>
          <a:noFill/>
          <a:ln>
            <a:noFill/>
          </a:ln>
        </p:spPr>
      </p:pic>
      <p:sp>
        <p:nvSpPr>
          <p:cNvPr id="827" name="Google Shape;827;p80"/>
          <p:cNvSpPr/>
          <p:nvPr/>
        </p:nvSpPr>
        <p:spPr>
          <a:xfrm>
            <a:off x="5831300" y="4241125"/>
            <a:ext cx="2963700" cy="402000"/>
          </a:xfrm>
          <a:prstGeom prst="rect">
            <a:avLst/>
          </a:prstGeom>
          <a:solidFill>
            <a:srgbClr val="00F1FF">
              <a:alpha val="150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28" name="Google Shape;828;p80"/>
          <p:cNvPicPr preferRelativeResize="0"/>
          <p:nvPr/>
        </p:nvPicPr>
        <p:blipFill>
          <a:blip r:embed="rId6">
            <a:alphaModFix/>
          </a:blip>
          <a:stretch>
            <a:fillRect/>
          </a:stretch>
        </p:blipFill>
        <p:spPr>
          <a:xfrm>
            <a:off x="-10" y="2292577"/>
            <a:ext cx="7054535" cy="1923950"/>
          </a:xfrm>
          <a:prstGeom prst="rect">
            <a:avLst/>
          </a:prstGeom>
          <a:noFill/>
          <a:ln>
            <a:noFill/>
          </a:ln>
        </p:spPr>
      </p:pic>
      <p:sp>
        <p:nvSpPr>
          <p:cNvPr id="829" name="Google Shape;829;p80"/>
          <p:cNvSpPr txBox="1"/>
          <p:nvPr/>
        </p:nvSpPr>
        <p:spPr>
          <a:xfrm>
            <a:off x="7252950" y="2310150"/>
            <a:ext cx="18393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latin typeface="Montserrat"/>
                <a:ea typeface="Montserrat"/>
                <a:cs typeface="Montserrat"/>
                <a:sym typeface="Montserrat"/>
              </a:rPr>
              <a:t>**We will see shortly how the agent actually chooses actions</a:t>
            </a:r>
            <a:endParaRPr i="1" sz="16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i="1" sz="5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600">
                <a:solidFill>
                  <a:schemeClr val="dk2"/>
                </a:solidFill>
                <a:latin typeface="Montserrat"/>
                <a:ea typeface="Montserrat"/>
                <a:cs typeface="Montserrat"/>
                <a:sym typeface="Montserrat"/>
              </a:rPr>
              <a:t>This agent needs learning to adapt</a:t>
            </a:r>
            <a:endParaRPr b="1" sz="1600">
              <a:solidFill>
                <a:schemeClr val="dk2"/>
              </a:solidFill>
              <a:latin typeface="Montserrat"/>
              <a:ea typeface="Montserrat"/>
              <a:cs typeface="Montserrat"/>
              <a:sym typeface="Montserrat"/>
            </a:endParaRPr>
          </a:p>
        </p:txBody>
      </p:sp>
      <p:cxnSp>
        <p:nvCxnSpPr>
          <p:cNvPr id="830" name="Google Shape;830;p80"/>
          <p:cNvCxnSpPr/>
          <p:nvPr/>
        </p:nvCxnSpPr>
        <p:spPr>
          <a:xfrm rot="10800000">
            <a:off x="6721350" y="2443400"/>
            <a:ext cx="548700" cy="82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81"/>
          <p:cNvPicPr preferRelativeResize="0"/>
          <p:nvPr/>
        </p:nvPicPr>
        <p:blipFill>
          <a:blip r:embed="rId3">
            <a:alphaModFix/>
          </a:blip>
          <a:stretch>
            <a:fillRect/>
          </a:stretch>
        </p:blipFill>
        <p:spPr>
          <a:xfrm>
            <a:off x="1889525" y="-56662"/>
            <a:ext cx="7361576" cy="5012276"/>
          </a:xfrm>
          <a:prstGeom prst="rect">
            <a:avLst/>
          </a:prstGeom>
          <a:noFill/>
          <a:ln>
            <a:noFill/>
          </a:ln>
        </p:spPr>
      </p:pic>
      <p:sp>
        <p:nvSpPr>
          <p:cNvPr id="836" name="Google Shape;836;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7" name="Google Shape;837;p81"/>
          <p:cNvSpPr txBox="1"/>
          <p:nvPr/>
        </p:nvSpPr>
        <p:spPr>
          <a:xfrm>
            <a:off x="0" y="-67225"/>
            <a:ext cx="3042900" cy="526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dk2"/>
                </a:solidFill>
                <a:latin typeface="Montserrat"/>
                <a:ea typeface="Montserrat"/>
                <a:cs typeface="Montserrat"/>
                <a:sym typeface="Montserrat"/>
              </a:rPr>
              <a:t>Two-stage trial:</a:t>
            </a:r>
            <a:endParaRPr b="1" sz="1500" u="sng">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u="sng">
                <a:solidFill>
                  <a:schemeClr val="dk2"/>
                </a:solidFill>
                <a:highlight>
                  <a:srgbClr val="F4CCCC"/>
                </a:highlight>
                <a:latin typeface="Montserrat"/>
                <a:ea typeface="Montserrat"/>
                <a:cs typeface="Montserrat"/>
                <a:sym typeface="Montserrat"/>
              </a:rPr>
              <a:t>‘Neighbor’</a:t>
            </a:r>
            <a:r>
              <a:rPr lang="en" sz="1500" u="sng">
                <a:solidFill>
                  <a:schemeClr val="dk2"/>
                </a:solidFill>
                <a:highlight>
                  <a:srgbClr val="F4CCCC"/>
                </a:highlight>
                <a:latin typeface="Montserrat"/>
                <a:ea typeface="Montserrat"/>
                <a:cs typeface="Montserrat"/>
                <a:sym typeface="Montserrat"/>
              </a:rPr>
              <a:t> (t=0 to t=14)</a:t>
            </a:r>
            <a:r>
              <a:rPr lang="en" sz="1500" u="sng">
                <a:solidFill>
                  <a:schemeClr val="dk2"/>
                </a:solidFill>
                <a:latin typeface="Montserrat"/>
                <a:ea typeface="Montserrat"/>
                <a:cs typeface="Montserrat"/>
                <a:sym typeface="Montserrat"/>
              </a:rPr>
              <a:t>:</a:t>
            </a:r>
            <a:endParaRPr sz="1500" u="sng">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 initialize </a:t>
            </a:r>
            <a:r>
              <a:rPr b="1" lang="en" sz="1500">
                <a:solidFill>
                  <a:schemeClr val="dk2"/>
                </a:solidFill>
                <a:latin typeface="Montserrat"/>
                <a:ea typeface="Montserrat"/>
                <a:cs typeface="Montserrat"/>
                <a:sym typeface="Montserrat"/>
              </a:rPr>
              <a:t>obs =</a:t>
            </a:r>
            <a:r>
              <a:rPr lang="en" sz="1500">
                <a:solidFill>
                  <a:schemeClr val="dk2"/>
                </a:solidFill>
                <a:latin typeface="Montserrat"/>
                <a:ea typeface="Montserrat"/>
                <a:cs typeface="Montserrat"/>
                <a:sym typeface="Montserrat"/>
              </a:rPr>
              <a:t> </a:t>
            </a:r>
            <a:r>
              <a:rPr b="1" lang="en" sz="1500">
                <a:solidFill>
                  <a:schemeClr val="dk2"/>
                </a:solidFill>
                <a:latin typeface="Montserrat"/>
                <a:ea typeface="Montserrat"/>
                <a:cs typeface="Montserrat"/>
                <a:sym typeface="Montserrat"/>
              </a:rPr>
              <a:t>[0,1]</a:t>
            </a:r>
            <a:endParaRPr b="1"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 ‘explore’ returns ‘no improvement’ </a:t>
            </a:r>
            <a:r>
              <a:rPr b="1" lang="en" sz="1500">
                <a:solidFill>
                  <a:schemeClr val="dk2"/>
                </a:solidFill>
                <a:latin typeface="Montserrat"/>
                <a:ea typeface="Montserrat"/>
                <a:cs typeface="Montserrat"/>
                <a:sym typeface="Montserrat"/>
              </a:rPr>
              <a:t>[1,0]</a:t>
            </a:r>
            <a:endParaRPr b="1"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 ‘exploit’ returns ‘improvement’ </a:t>
            </a:r>
            <a:r>
              <a:rPr b="1" lang="en" sz="1500">
                <a:solidFill>
                  <a:schemeClr val="dk2"/>
                </a:solidFill>
                <a:latin typeface="Montserrat"/>
                <a:ea typeface="Montserrat"/>
                <a:cs typeface="Montserrat"/>
                <a:sym typeface="Montserrat"/>
              </a:rPr>
              <a:t>[0,1]</a:t>
            </a:r>
            <a:endParaRPr b="1"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u="sng">
                <a:solidFill>
                  <a:schemeClr val="dk2"/>
                </a:solidFill>
                <a:highlight>
                  <a:srgbClr val="C9DAF8"/>
                </a:highlight>
                <a:latin typeface="Montserrat"/>
                <a:ea typeface="Montserrat"/>
                <a:cs typeface="Montserrat"/>
                <a:sym typeface="Montserrat"/>
              </a:rPr>
              <a:t>‘Self’(t=15 to t=29)</a:t>
            </a:r>
            <a:r>
              <a:rPr lang="en" sz="1500" u="sng">
                <a:solidFill>
                  <a:schemeClr val="dk2"/>
                </a:solidFill>
                <a:latin typeface="Montserrat"/>
                <a:ea typeface="Montserrat"/>
                <a:cs typeface="Montserrat"/>
                <a:sym typeface="Montserrat"/>
              </a:rPr>
              <a:t>:</a:t>
            </a:r>
            <a:r>
              <a:rPr lang="en" sz="1500">
                <a:solidFill>
                  <a:schemeClr val="dk2"/>
                </a:solidFill>
                <a:latin typeface="Montserrat"/>
                <a:ea typeface="Montserrat"/>
                <a:cs typeface="Montserrat"/>
                <a:sym typeface="Montserrat"/>
              </a:rPr>
              <a:t>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 reversal: </a:t>
            </a:r>
            <a:r>
              <a:rPr b="1" lang="en" sz="1500">
                <a:solidFill>
                  <a:schemeClr val="dk2"/>
                </a:solidFill>
                <a:latin typeface="Montserrat"/>
                <a:ea typeface="Montserrat"/>
                <a:cs typeface="Montserrat"/>
                <a:sym typeface="Montserrat"/>
              </a:rPr>
              <a:t>[0,0] </a:t>
            </a:r>
            <a:r>
              <a:rPr lang="en" sz="1500">
                <a:solidFill>
                  <a:schemeClr val="dk2"/>
                </a:solidFill>
                <a:latin typeface="Montserrat"/>
                <a:ea typeface="Montserrat"/>
                <a:cs typeface="Montserrat"/>
                <a:sym typeface="Montserrat"/>
              </a:rPr>
              <a:t>&amp; </a:t>
            </a:r>
            <a:r>
              <a:rPr b="1" lang="en" sz="1500">
                <a:solidFill>
                  <a:schemeClr val="dk2"/>
                </a:solidFill>
                <a:latin typeface="Montserrat"/>
                <a:ea typeface="Montserrat"/>
                <a:cs typeface="Montserrat"/>
                <a:sym typeface="Montserrat"/>
              </a:rPr>
              <a:t>[1,1]</a:t>
            </a:r>
            <a:endParaRPr b="1"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 F_pi always equal: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negative values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denote both actions are informative </a:t>
            </a:r>
            <a:endParaRPr b="1"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 G for policies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differs based on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expected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epistemic vs.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pragmatic value</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2"/>
              </a:solidFill>
              <a:latin typeface="Montserrat"/>
              <a:ea typeface="Montserrat"/>
              <a:cs typeface="Montserrat"/>
              <a:sym typeface="Montserrat"/>
            </a:endParaRPr>
          </a:p>
        </p:txBody>
      </p:sp>
      <p:sp>
        <p:nvSpPr>
          <p:cNvPr id="838" name="Google Shape;838;p81"/>
          <p:cNvSpPr txBox="1"/>
          <p:nvPr/>
        </p:nvSpPr>
        <p:spPr>
          <a:xfrm>
            <a:off x="-67350" y="4592225"/>
            <a:ext cx="610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Montserrat"/>
                <a:ea typeface="Montserrat"/>
                <a:cs typeface="Montserrat"/>
                <a:sym typeface="Montserrat"/>
              </a:rPr>
              <a:t>- the agent adapts well to</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Stage 1 in a few trials… </a:t>
            </a:r>
            <a:r>
              <a:rPr b="1" i="1" lang="en" sz="1500">
                <a:solidFill>
                  <a:schemeClr val="dk2"/>
                </a:solidFill>
                <a:latin typeface="Montserrat"/>
                <a:ea typeface="Montserrat"/>
                <a:cs typeface="Montserrat"/>
                <a:sym typeface="Montserrat"/>
              </a:rPr>
              <a:t>but must unlearn during Stage 2</a:t>
            </a:r>
            <a:endParaRPr b="1" i="1" sz="1500">
              <a:solidFill>
                <a:schemeClr val="dk2"/>
              </a:solidFill>
              <a:latin typeface="Montserrat"/>
              <a:ea typeface="Montserrat"/>
              <a:cs typeface="Montserrat"/>
              <a:sym typeface="Montserrat"/>
            </a:endParaRPr>
          </a:p>
        </p:txBody>
      </p:sp>
      <p:cxnSp>
        <p:nvCxnSpPr>
          <p:cNvPr id="839" name="Google Shape;839;p81"/>
          <p:cNvCxnSpPr/>
          <p:nvPr/>
        </p:nvCxnSpPr>
        <p:spPr>
          <a:xfrm>
            <a:off x="9026300" y="382550"/>
            <a:ext cx="4200" cy="4209600"/>
          </a:xfrm>
          <a:prstGeom prst="straightConnector1">
            <a:avLst/>
          </a:prstGeom>
          <a:noFill/>
          <a:ln cap="flat" cmpd="sng" w="28575">
            <a:solidFill>
              <a:schemeClr val="dk2"/>
            </a:solidFill>
            <a:prstDash val="solid"/>
            <a:round/>
            <a:headEnd len="med" w="med" type="none"/>
            <a:tailEnd len="med" w="med" type="triangle"/>
          </a:ln>
        </p:spPr>
      </p:cxnSp>
      <p:sp>
        <p:nvSpPr>
          <p:cNvPr id="840" name="Google Shape;840;p81"/>
          <p:cNvSpPr txBox="1"/>
          <p:nvPr/>
        </p:nvSpPr>
        <p:spPr>
          <a:xfrm rot="-5400000">
            <a:off x="8032550" y="1469500"/>
            <a:ext cx="153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Step Order</a:t>
            </a:r>
            <a:endParaRPr b="1" sz="1800">
              <a:solidFill>
                <a:schemeClr val="dk2"/>
              </a:solidFill>
            </a:endParaRPr>
          </a:p>
        </p:txBody>
      </p:sp>
      <p:sp>
        <p:nvSpPr>
          <p:cNvPr id="841" name="Google Shape;841;p81"/>
          <p:cNvSpPr txBox="1"/>
          <p:nvPr/>
        </p:nvSpPr>
        <p:spPr>
          <a:xfrm>
            <a:off x="3315000" y="1209100"/>
            <a:ext cx="125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EA9999"/>
                </a:highlight>
                <a:latin typeface="Montserrat"/>
                <a:ea typeface="Montserrat"/>
                <a:cs typeface="Montserrat"/>
                <a:sym typeface="Montserrat"/>
              </a:rPr>
              <a:t>Neighbor </a:t>
            </a:r>
            <a:endParaRPr sz="1600">
              <a:solidFill>
                <a:schemeClr val="dk2"/>
              </a:solidFill>
              <a:highlight>
                <a:srgbClr val="EA9999"/>
              </a:highlight>
              <a:latin typeface="Montserrat"/>
              <a:ea typeface="Montserrat"/>
              <a:cs typeface="Montserrat"/>
              <a:sym typeface="Montserrat"/>
            </a:endParaRPr>
          </a:p>
        </p:txBody>
      </p:sp>
      <p:sp>
        <p:nvSpPr>
          <p:cNvPr id="842" name="Google Shape;842;p81"/>
          <p:cNvSpPr txBox="1"/>
          <p:nvPr/>
        </p:nvSpPr>
        <p:spPr>
          <a:xfrm>
            <a:off x="5360475" y="1216900"/>
            <a:ext cx="106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highlight>
                  <a:srgbClr val="C9DAF8"/>
                </a:highlight>
                <a:latin typeface="Montserrat"/>
                <a:ea typeface="Montserrat"/>
                <a:cs typeface="Montserrat"/>
                <a:sym typeface="Montserrat"/>
              </a:rPr>
              <a:t>Self</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ctrTitle"/>
          </p:nvPr>
        </p:nvSpPr>
        <p:spPr>
          <a:xfrm>
            <a:off x="0" y="76625"/>
            <a:ext cx="9144000" cy="5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00">
                <a:latin typeface="Montserrat"/>
                <a:ea typeface="Montserrat"/>
                <a:cs typeface="Montserrat"/>
                <a:sym typeface="Montserrat"/>
              </a:rPr>
              <a:t>Agent-based Modeling: Some Traditional Guidelines </a:t>
            </a:r>
            <a:endParaRPr sz="2500">
              <a:latin typeface="Montserrat"/>
              <a:ea typeface="Montserrat"/>
              <a:cs typeface="Montserrat"/>
              <a:sym typeface="Montserrat"/>
            </a:endParaRPr>
          </a:p>
        </p:txBody>
      </p:sp>
      <p:sp>
        <p:nvSpPr>
          <p:cNvPr id="102" name="Google Shape;102;p19"/>
          <p:cNvSpPr txBox="1"/>
          <p:nvPr>
            <p:ph idx="1" type="subTitle"/>
          </p:nvPr>
        </p:nvSpPr>
        <p:spPr>
          <a:xfrm>
            <a:off x="397800" y="501925"/>
            <a:ext cx="8348400" cy="4554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800">
                <a:latin typeface="Montserrat"/>
                <a:ea typeface="Montserrat"/>
                <a:cs typeface="Montserrat"/>
                <a:sym typeface="Montserrat"/>
              </a:rPr>
              <a:t>Lazer &amp; Friedman: “Agent-based modeling starts with a set of simple assumptions about agents’ behavior and inductively derives the emergent system-level behaviors that follow.” Four guideline criteria for ABMs (applicable to experimental research in general) are as follows:</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b="1" lang="en" sz="1800">
                <a:latin typeface="Montserrat"/>
                <a:ea typeface="Montserrat"/>
                <a:cs typeface="Montserrat"/>
                <a:sym typeface="Montserrat"/>
              </a:rPr>
              <a:t>3.</a:t>
            </a:r>
            <a:r>
              <a:rPr b="1" lang="en" sz="1800" u="sng">
                <a:latin typeface="Montserrat"/>
                <a:ea typeface="Montserrat"/>
                <a:cs typeface="Montserrat"/>
                <a:sym typeface="Montserrat"/>
              </a:rPr>
              <a:t>	Reproducibility</a:t>
            </a:r>
            <a:r>
              <a:rPr lang="en" sz="1800">
                <a:latin typeface="Montserrat"/>
                <a:ea typeface="Montserrat"/>
                <a:cs typeface="Montserrat"/>
                <a:sym typeface="Montserrat"/>
              </a:rPr>
              <a:t>: The model results must be fully reproducible by other researchers based on information in the paper, as well as from reasonably commented code for the simulation made available online.</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b="1" lang="en" sz="1800">
                <a:latin typeface="Montserrat"/>
                <a:ea typeface="Montserrat"/>
                <a:cs typeface="Montserrat"/>
                <a:sym typeface="Montserrat"/>
              </a:rPr>
              <a:t>4.</a:t>
            </a:r>
            <a:r>
              <a:rPr b="1" lang="en" sz="1800" u="sng">
                <a:latin typeface="Montserrat"/>
                <a:ea typeface="Montserrat"/>
                <a:cs typeface="Montserrat"/>
                <a:sym typeface="Montserrat"/>
              </a:rPr>
              <a:t> 	Non-triviality</a:t>
            </a:r>
            <a:r>
              <a:rPr lang="en" sz="1800">
                <a:latin typeface="Montserrat"/>
                <a:ea typeface="Montserrat"/>
                <a:cs typeface="Montserrat"/>
                <a:sym typeface="Montserrat"/>
              </a:rPr>
              <a:t>: The results of the simulation should be non-obvious. “The objective of computational modeling should not be to reproduce what could be derived from verbal exposition; rather, it is to produce novel yet convincing insight.”</a:t>
            </a:r>
            <a:endParaRPr b="1" sz="1800" u="sng">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800">
              <a:latin typeface="Montserrat"/>
              <a:ea typeface="Montserrat"/>
              <a:cs typeface="Montserrat"/>
              <a:sym typeface="Montserrat"/>
            </a:endParaRPr>
          </a:p>
        </p:txBody>
      </p:sp>
      <p:sp>
        <p:nvSpPr>
          <p:cNvPr id="103" name="Google Shape;103;p19"/>
          <p:cNvSpPr txBox="1"/>
          <p:nvPr>
            <p:ph idx="1" type="subTitle"/>
          </p:nvPr>
        </p:nvSpPr>
        <p:spPr>
          <a:xfrm>
            <a:off x="0" y="4512000"/>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04" name="Google Shape;10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pic>
        <p:nvPicPr>
          <p:cNvPr id="847" name="Google Shape;847;p82"/>
          <p:cNvPicPr preferRelativeResize="0"/>
          <p:nvPr/>
        </p:nvPicPr>
        <p:blipFill>
          <a:blip r:embed="rId3">
            <a:alphaModFix/>
          </a:blip>
          <a:stretch>
            <a:fillRect/>
          </a:stretch>
        </p:blipFill>
        <p:spPr>
          <a:xfrm>
            <a:off x="2054400" y="0"/>
            <a:ext cx="6976099" cy="4635015"/>
          </a:xfrm>
          <a:prstGeom prst="rect">
            <a:avLst/>
          </a:prstGeom>
          <a:noFill/>
          <a:ln>
            <a:noFill/>
          </a:ln>
        </p:spPr>
      </p:pic>
      <p:sp>
        <p:nvSpPr>
          <p:cNvPr id="848" name="Google Shape;848;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82"/>
          <p:cNvSpPr txBox="1"/>
          <p:nvPr/>
        </p:nvSpPr>
        <p:spPr>
          <a:xfrm>
            <a:off x="0" y="-67225"/>
            <a:ext cx="2235300" cy="518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dk2"/>
                </a:solidFill>
                <a:latin typeface="Montserrat"/>
                <a:ea typeface="Montserrat"/>
                <a:cs typeface="Montserrat"/>
                <a:sym typeface="Montserrat"/>
              </a:rPr>
              <a:t>Three-stage trial, one learning step:</a:t>
            </a:r>
            <a:endParaRPr b="1" sz="1500" u="sng">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7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 as before, except change back to ‘Neighbor’ at t=25</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500">
                <a:solidFill>
                  <a:schemeClr val="dk2"/>
                </a:solidFill>
                <a:latin typeface="Montserrat"/>
                <a:ea typeface="Montserrat"/>
                <a:cs typeface="Montserrat"/>
                <a:sym typeface="Montserrat"/>
              </a:rPr>
              <a:t>- </a:t>
            </a:r>
            <a:r>
              <a:rPr b="1" lang="en" sz="1500">
                <a:solidFill>
                  <a:schemeClr val="dk2"/>
                </a:solidFill>
                <a:latin typeface="Montserrat"/>
                <a:ea typeface="Montserrat"/>
                <a:cs typeface="Montserrat"/>
                <a:sym typeface="Montserrat"/>
              </a:rPr>
              <a:t>Without learning: </a:t>
            </a:r>
            <a:r>
              <a:rPr lang="en" sz="1500">
                <a:solidFill>
                  <a:schemeClr val="dk2"/>
                </a:solidFill>
                <a:latin typeface="Montserrat"/>
                <a:ea typeface="Montserrat"/>
                <a:cs typeface="Montserrat"/>
                <a:sym typeface="Montserrat"/>
              </a:rPr>
              <a:t> there are no updates to the model’s internal structure</a:t>
            </a:r>
            <a:r>
              <a:rPr b="1" lang="en" sz="1500">
                <a:solidFill>
                  <a:schemeClr val="dk2"/>
                </a:solidFill>
                <a:latin typeface="Montserrat"/>
                <a:ea typeface="Montserrat"/>
                <a:cs typeface="Montserrat"/>
                <a:sym typeface="Montserrat"/>
              </a:rPr>
              <a:t> – </a:t>
            </a:r>
            <a:r>
              <a:rPr lang="en" sz="1500">
                <a:solidFill>
                  <a:schemeClr val="dk2"/>
                </a:solidFill>
                <a:latin typeface="Montserrat"/>
                <a:ea typeface="Montserrat"/>
                <a:cs typeface="Montserrat"/>
                <a:sym typeface="Montserrat"/>
              </a:rPr>
              <a:t>only stochastic choices from current Q(pi)</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800">
              <a:solidFill>
                <a:schemeClr val="dk2"/>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500">
                <a:solidFill>
                  <a:schemeClr val="dk2"/>
                </a:solidFill>
                <a:latin typeface="Montserrat"/>
                <a:ea typeface="Montserrat"/>
                <a:cs typeface="Montserrat"/>
                <a:sym typeface="Montserrat"/>
              </a:rPr>
              <a:t>- Agent only learns </a:t>
            </a:r>
            <a:r>
              <a:rPr i="1" lang="en" sz="1500">
                <a:solidFill>
                  <a:schemeClr val="dk2"/>
                </a:solidFill>
                <a:latin typeface="Montserrat"/>
                <a:ea typeface="Montserrat"/>
                <a:cs typeface="Montserrat"/>
                <a:sym typeface="Montserrat"/>
              </a:rPr>
              <a:t>once</a:t>
            </a:r>
            <a:r>
              <a:rPr lang="en" sz="1500">
                <a:solidFill>
                  <a:schemeClr val="dk2"/>
                </a:solidFill>
                <a:latin typeface="Montserrat"/>
                <a:ea typeface="Montserrat"/>
                <a:cs typeface="Montserrat"/>
                <a:sym typeface="Montserrat"/>
              </a:rPr>
              <a:t>, at t=20, which moves agent in ‘optimal’ direction but no further changes</a:t>
            </a:r>
            <a:endParaRPr b="1"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2"/>
              </a:solidFill>
              <a:latin typeface="Montserrat"/>
              <a:ea typeface="Montserrat"/>
              <a:cs typeface="Montserrat"/>
              <a:sym typeface="Montserrat"/>
            </a:endParaRPr>
          </a:p>
        </p:txBody>
      </p:sp>
      <p:cxnSp>
        <p:nvCxnSpPr>
          <p:cNvPr id="850" name="Google Shape;850;p82"/>
          <p:cNvCxnSpPr/>
          <p:nvPr/>
        </p:nvCxnSpPr>
        <p:spPr>
          <a:xfrm>
            <a:off x="9026300" y="382550"/>
            <a:ext cx="4200" cy="4209600"/>
          </a:xfrm>
          <a:prstGeom prst="straightConnector1">
            <a:avLst/>
          </a:prstGeom>
          <a:noFill/>
          <a:ln cap="flat" cmpd="sng" w="28575">
            <a:solidFill>
              <a:schemeClr val="dk2"/>
            </a:solidFill>
            <a:prstDash val="solid"/>
            <a:round/>
            <a:headEnd len="med" w="med" type="none"/>
            <a:tailEnd len="med" w="med" type="triangle"/>
          </a:ln>
        </p:spPr>
      </p:cxnSp>
      <p:sp>
        <p:nvSpPr>
          <p:cNvPr id="851" name="Google Shape;851;p82"/>
          <p:cNvSpPr txBox="1"/>
          <p:nvPr/>
        </p:nvSpPr>
        <p:spPr>
          <a:xfrm rot="-5400000">
            <a:off x="8032550" y="1469500"/>
            <a:ext cx="153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Step Order</a:t>
            </a:r>
            <a:endParaRPr b="1" sz="1800">
              <a:solidFill>
                <a:schemeClr val="dk2"/>
              </a:solidFill>
            </a:endParaRPr>
          </a:p>
        </p:txBody>
      </p:sp>
      <p:sp>
        <p:nvSpPr>
          <p:cNvPr id="852" name="Google Shape;852;p82"/>
          <p:cNvSpPr txBox="1"/>
          <p:nvPr/>
        </p:nvSpPr>
        <p:spPr>
          <a:xfrm>
            <a:off x="0" y="4592150"/>
            <a:ext cx="8919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Montserrat"/>
                <a:ea typeface="Montserrat"/>
                <a:cs typeface="Montserrat"/>
                <a:sym typeface="Montserrat"/>
              </a:rPr>
              <a:t>- With only uniform and perfect distributions and </a:t>
            </a:r>
            <a:r>
              <a:rPr b="1" lang="en" sz="1500" u="sng">
                <a:solidFill>
                  <a:schemeClr val="dk2"/>
                </a:solidFill>
                <a:latin typeface="Montserrat"/>
                <a:ea typeface="Montserrat"/>
                <a:cs typeface="Montserrat"/>
                <a:sym typeface="Montserrat"/>
              </a:rPr>
              <a:t>no learning</a:t>
            </a:r>
            <a:r>
              <a:rPr b="1" lang="en" sz="1500">
                <a:solidFill>
                  <a:schemeClr val="dk2"/>
                </a:solidFill>
                <a:latin typeface="Montserrat"/>
                <a:ea typeface="Montserrat"/>
                <a:cs typeface="Montserrat"/>
                <a:sym typeface="Montserrat"/>
              </a:rPr>
              <a:t>, nothing tips decision making away from stochastically choosing explore/exploit with 0.5 probability</a:t>
            </a:r>
            <a:endParaRPr b="1" sz="1500">
              <a:solidFill>
                <a:schemeClr val="dk2"/>
              </a:solidFill>
              <a:latin typeface="Montserrat"/>
              <a:ea typeface="Montserrat"/>
              <a:cs typeface="Montserrat"/>
              <a:sym typeface="Montserrat"/>
            </a:endParaRPr>
          </a:p>
        </p:txBody>
      </p:sp>
      <p:sp>
        <p:nvSpPr>
          <p:cNvPr id="853" name="Google Shape;853;p82"/>
          <p:cNvSpPr txBox="1"/>
          <p:nvPr/>
        </p:nvSpPr>
        <p:spPr>
          <a:xfrm>
            <a:off x="3112825" y="11367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EA9999"/>
                </a:highlight>
                <a:latin typeface="Montserrat"/>
                <a:ea typeface="Montserrat"/>
                <a:cs typeface="Montserrat"/>
                <a:sym typeface="Montserrat"/>
              </a:rPr>
              <a:t>Neighbor </a:t>
            </a:r>
            <a:endParaRPr sz="1600">
              <a:solidFill>
                <a:schemeClr val="dk2"/>
              </a:solidFill>
              <a:highlight>
                <a:srgbClr val="EA9999"/>
              </a:highlight>
              <a:latin typeface="Montserrat"/>
              <a:ea typeface="Montserrat"/>
              <a:cs typeface="Montserrat"/>
              <a:sym typeface="Montserrat"/>
            </a:endParaRPr>
          </a:p>
        </p:txBody>
      </p:sp>
      <p:sp>
        <p:nvSpPr>
          <p:cNvPr id="854" name="Google Shape;854;p82"/>
          <p:cNvSpPr txBox="1"/>
          <p:nvPr/>
        </p:nvSpPr>
        <p:spPr>
          <a:xfrm>
            <a:off x="6030500" y="11367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EA9999"/>
                </a:highlight>
                <a:latin typeface="Montserrat"/>
                <a:ea typeface="Montserrat"/>
                <a:cs typeface="Montserrat"/>
                <a:sym typeface="Montserrat"/>
              </a:rPr>
              <a:t>Neighbor </a:t>
            </a:r>
            <a:endParaRPr sz="1600">
              <a:solidFill>
                <a:schemeClr val="dk2"/>
              </a:solidFill>
              <a:highlight>
                <a:srgbClr val="EA9999"/>
              </a:highlight>
              <a:latin typeface="Montserrat"/>
              <a:ea typeface="Montserrat"/>
              <a:cs typeface="Montserrat"/>
              <a:sym typeface="Montserrat"/>
            </a:endParaRPr>
          </a:p>
        </p:txBody>
      </p:sp>
      <p:sp>
        <p:nvSpPr>
          <p:cNvPr id="855" name="Google Shape;855;p82"/>
          <p:cNvSpPr txBox="1"/>
          <p:nvPr/>
        </p:nvSpPr>
        <p:spPr>
          <a:xfrm>
            <a:off x="5009950" y="1144500"/>
            <a:ext cx="1065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highlight>
                  <a:srgbClr val="C9DAF8"/>
                </a:highlight>
                <a:latin typeface="Montserrat"/>
                <a:ea typeface="Montserrat"/>
                <a:cs typeface="Montserrat"/>
                <a:sym typeface="Montserrat"/>
              </a:rPr>
              <a:t>Self</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83"/>
          <p:cNvSpPr txBox="1"/>
          <p:nvPr>
            <p:ph type="title"/>
          </p:nvPr>
        </p:nvSpPr>
        <p:spPr>
          <a:xfrm>
            <a:off x="258025" y="4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Multi-Agent Application: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Parallel Problem-Solving on an NK Landscape </a:t>
            </a:r>
            <a:endParaRPr>
              <a:latin typeface="Montserrat"/>
              <a:ea typeface="Montserrat"/>
              <a:cs typeface="Montserrat"/>
              <a:sym typeface="Montserrat"/>
            </a:endParaRPr>
          </a:p>
        </p:txBody>
      </p:sp>
      <p:sp>
        <p:nvSpPr>
          <p:cNvPr id="861" name="Google Shape;861;p83"/>
          <p:cNvSpPr txBox="1"/>
          <p:nvPr>
            <p:ph idx="1" type="body"/>
          </p:nvPr>
        </p:nvSpPr>
        <p:spPr>
          <a:xfrm>
            <a:off x="102775" y="768850"/>
            <a:ext cx="88311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en" sz="1700" u="sng">
                <a:latin typeface="Montserrat"/>
                <a:ea typeface="Montserrat"/>
                <a:cs typeface="Montserrat"/>
                <a:sym typeface="Montserrat"/>
              </a:rPr>
              <a:t>Coming next:</a:t>
            </a:r>
            <a:endParaRPr sz="1700">
              <a:latin typeface="Montserrat"/>
              <a:ea typeface="Montserrat"/>
              <a:cs typeface="Montserrat"/>
              <a:sym typeface="Montserrat"/>
            </a:endParaRPr>
          </a:p>
          <a:p>
            <a:pPr indent="0" lvl="0" marL="0" rtl="0" algn="l">
              <a:lnSpc>
                <a:spcPct val="95000"/>
              </a:lnSpc>
              <a:spcBef>
                <a:spcPts val="0"/>
              </a:spcBef>
              <a:spcAft>
                <a:spcPts val="0"/>
              </a:spcAft>
              <a:buNone/>
            </a:pPr>
            <a:r>
              <a:rPr lang="en" sz="1700">
                <a:latin typeface="Montserrat"/>
                <a:ea typeface="Montserrat"/>
                <a:cs typeface="Montserrat"/>
                <a:sym typeface="Montserrat"/>
              </a:rPr>
              <a:t>- We will plug these agents into a modified two-stage version of a paradigmatic ABM simulation for studying  parallel problem-solving in networks</a:t>
            </a:r>
            <a:endParaRPr sz="1700">
              <a:latin typeface="Montserrat"/>
              <a:ea typeface="Montserrat"/>
              <a:cs typeface="Montserrat"/>
              <a:sym typeface="Montserrat"/>
            </a:endParaRPr>
          </a:p>
          <a:p>
            <a:pPr indent="0" lvl="0" marL="0" rtl="0" algn="l">
              <a:lnSpc>
                <a:spcPct val="95000"/>
              </a:lnSpc>
              <a:spcBef>
                <a:spcPts val="0"/>
              </a:spcBef>
              <a:spcAft>
                <a:spcPts val="0"/>
              </a:spcAft>
              <a:buNone/>
            </a:pPr>
            <a:r>
              <a:t/>
            </a:r>
            <a:endParaRPr sz="800">
              <a:latin typeface="Montserrat"/>
              <a:ea typeface="Montserrat"/>
              <a:cs typeface="Montserrat"/>
              <a:sym typeface="Montserrat"/>
            </a:endParaRPr>
          </a:p>
          <a:p>
            <a:pPr indent="0" lvl="0" marL="0" rtl="0" algn="l">
              <a:lnSpc>
                <a:spcPct val="95000"/>
              </a:lnSpc>
              <a:spcBef>
                <a:spcPts val="0"/>
              </a:spcBef>
              <a:spcAft>
                <a:spcPts val="0"/>
              </a:spcAft>
              <a:buNone/>
            </a:pPr>
            <a:r>
              <a:rPr lang="en" sz="1700">
                <a:latin typeface="Montserrat"/>
                <a:ea typeface="Montserrat"/>
                <a:cs typeface="Montserrat"/>
                <a:sym typeface="Montserrat"/>
              </a:rPr>
              <a:t>ABM: Agents in a network all attempt to find (explore) the best solution individually, but take (exploit) the solution of a network neighbor when one is available. This defines the deterministic behavior of agents per timestep.</a:t>
            </a:r>
            <a:endParaRPr sz="1700">
              <a:latin typeface="Montserrat"/>
              <a:ea typeface="Montserrat"/>
              <a:cs typeface="Montserrat"/>
              <a:sym typeface="Montserrat"/>
            </a:endParaRPr>
          </a:p>
          <a:p>
            <a:pPr indent="0" lvl="0" marL="0" rtl="0" algn="l">
              <a:lnSpc>
                <a:spcPct val="95000"/>
              </a:lnSpc>
              <a:spcBef>
                <a:spcPts val="0"/>
              </a:spcBef>
              <a:spcAft>
                <a:spcPts val="0"/>
              </a:spcAft>
              <a:buNone/>
            </a:pPr>
            <a:r>
              <a:t/>
            </a:r>
            <a:endParaRPr sz="1000">
              <a:latin typeface="Montserrat"/>
              <a:ea typeface="Montserrat"/>
              <a:cs typeface="Montserrat"/>
              <a:sym typeface="Montserrat"/>
            </a:endParaRPr>
          </a:p>
          <a:p>
            <a:pPr indent="0" lvl="0" marL="0" rtl="0" algn="l">
              <a:lnSpc>
                <a:spcPct val="95000"/>
              </a:lnSpc>
              <a:spcBef>
                <a:spcPts val="0"/>
              </a:spcBef>
              <a:spcAft>
                <a:spcPts val="0"/>
              </a:spcAft>
              <a:buNone/>
            </a:pPr>
            <a:r>
              <a:rPr lang="en" sz="1700">
                <a:latin typeface="Montserrat"/>
                <a:ea typeface="Montserrat"/>
                <a:cs typeface="Montserrat"/>
                <a:sym typeface="Montserrat"/>
              </a:rPr>
              <a:t>- Review the paradigm (</a:t>
            </a:r>
            <a:r>
              <a:rPr lang="en" sz="1700" u="sng">
                <a:solidFill>
                  <a:schemeClr val="hlink"/>
                </a:solidFill>
                <a:latin typeface="Montserrat"/>
                <a:ea typeface="Montserrat"/>
                <a:cs typeface="Montserrat"/>
                <a:sym typeface="Montserrat"/>
                <a:hlinkClick r:id="rId3"/>
              </a:rPr>
              <a:t>Lazer et. al, 2007</a:t>
            </a:r>
            <a:r>
              <a:rPr lang="en" sz="1700">
                <a:latin typeface="Montserrat"/>
                <a:ea typeface="Montserrat"/>
                <a:cs typeface="Montserrat"/>
                <a:sym typeface="Montserrat"/>
              </a:rPr>
              <a:t>) (</a:t>
            </a:r>
            <a:r>
              <a:rPr lang="en" sz="1700" u="sng">
                <a:solidFill>
                  <a:schemeClr val="hlink"/>
                </a:solidFill>
                <a:latin typeface="Montserrat"/>
                <a:ea typeface="Montserrat"/>
                <a:cs typeface="Montserrat"/>
                <a:sym typeface="Montserrat"/>
                <a:hlinkClick r:id="rId4"/>
              </a:rPr>
              <a:t>Netlogo code</a:t>
            </a:r>
            <a:r>
              <a:rPr lang="en" sz="1700">
                <a:latin typeface="Montserrat"/>
                <a:ea typeface="Montserrat"/>
                <a:cs typeface="Montserrat"/>
                <a:sym typeface="Montserrat"/>
              </a:rPr>
              <a:t>), including its limitations for some policy-related use-cases</a:t>
            </a:r>
            <a:endParaRPr sz="1700">
              <a:latin typeface="Montserrat"/>
              <a:ea typeface="Montserrat"/>
              <a:cs typeface="Montserrat"/>
              <a:sym typeface="Montserrat"/>
            </a:endParaRPr>
          </a:p>
          <a:p>
            <a:pPr indent="0" lvl="0" marL="0" rtl="0" algn="l">
              <a:lnSpc>
                <a:spcPct val="95000"/>
              </a:lnSpc>
              <a:spcBef>
                <a:spcPts val="0"/>
              </a:spcBef>
              <a:spcAft>
                <a:spcPts val="0"/>
              </a:spcAft>
              <a:buNone/>
            </a:pPr>
            <a:r>
              <a:rPr lang="en" sz="1700">
                <a:latin typeface="Montserrat"/>
                <a:ea typeface="Montserrat"/>
                <a:cs typeface="Montserrat"/>
                <a:sym typeface="Montserrat"/>
              </a:rPr>
              <a:t>- In the tutorial Google Colab script:</a:t>
            </a:r>
            <a:endParaRPr sz="1700">
              <a:latin typeface="Montserrat"/>
              <a:ea typeface="Montserrat"/>
              <a:cs typeface="Montserrat"/>
              <a:sym typeface="Montserrat"/>
            </a:endParaRPr>
          </a:p>
          <a:p>
            <a:pPr indent="457200" lvl="0" marL="0" rtl="0" algn="l">
              <a:lnSpc>
                <a:spcPct val="95000"/>
              </a:lnSpc>
              <a:spcBef>
                <a:spcPts val="0"/>
              </a:spcBef>
              <a:spcAft>
                <a:spcPts val="0"/>
              </a:spcAft>
              <a:buNone/>
            </a:pPr>
            <a:r>
              <a:rPr lang="en" sz="1700">
                <a:latin typeface="Montserrat"/>
                <a:ea typeface="Montserrat"/>
                <a:cs typeface="Montserrat"/>
                <a:sym typeface="Montserrat"/>
              </a:rPr>
              <a:t>- We will look at creating X number of agents in networks and run </a:t>
            </a:r>
            <a:endParaRPr sz="1700">
              <a:latin typeface="Montserrat"/>
              <a:ea typeface="Montserrat"/>
              <a:cs typeface="Montserrat"/>
              <a:sym typeface="Montserrat"/>
            </a:endParaRPr>
          </a:p>
          <a:p>
            <a:pPr indent="457200" lvl="0" marL="457200" rtl="0" algn="l">
              <a:lnSpc>
                <a:spcPct val="95000"/>
              </a:lnSpc>
              <a:spcBef>
                <a:spcPts val="0"/>
              </a:spcBef>
              <a:spcAft>
                <a:spcPts val="0"/>
              </a:spcAft>
              <a:buNone/>
            </a:pPr>
            <a:r>
              <a:rPr lang="en" sz="1700">
                <a:latin typeface="Montserrat"/>
                <a:ea typeface="Montserrat"/>
                <a:cs typeface="Montserrat"/>
                <a:sym typeface="Montserrat"/>
              </a:rPr>
              <a:t>simulations – random graphs with connectivity rate </a:t>
            </a:r>
            <a:r>
              <a:rPr i="1" lang="en" sz="1700">
                <a:latin typeface="Montserrat"/>
                <a:ea typeface="Montserrat"/>
                <a:cs typeface="Montserrat"/>
                <a:sym typeface="Montserrat"/>
              </a:rPr>
              <a:t>p, </a:t>
            </a:r>
            <a:r>
              <a:rPr lang="en" sz="1700">
                <a:latin typeface="Montserrat"/>
                <a:ea typeface="Montserrat"/>
                <a:cs typeface="Montserrat"/>
                <a:sym typeface="Montserrat"/>
              </a:rPr>
              <a:t>as well as </a:t>
            </a:r>
            <a:endParaRPr sz="1700">
              <a:latin typeface="Montserrat"/>
              <a:ea typeface="Montserrat"/>
              <a:cs typeface="Montserrat"/>
              <a:sym typeface="Montserrat"/>
            </a:endParaRPr>
          </a:p>
          <a:p>
            <a:pPr indent="457200" lvl="0" marL="457200" rtl="0" algn="l">
              <a:lnSpc>
                <a:spcPct val="95000"/>
              </a:lnSpc>
              <a:spcBef>
                <a:spcPts val="0"/>
              </a:spcBef>
              <a:spcAft>
                <a:spcPts val="0"/>
              </a:spcAft>
              <a:buNone/>
            </a:pPr>
            <a:r>
              <a:rPr lang="en" sz="1700">
                <a:latin typeface="Montserrat"/>
                <a:ea typeface="Montserrat"/>
                <a:cs typeface="Montserrat"/>
                <a:sym typeface="Montserrat"/>
              </a:rPr>
              <a:t>identical subnetworks, ex. ‘5 groups of 4 agents’</a:t>
            </a:r>
            <a:endParaRPr sz="1700">
              <a:latin typeface="Montserrat"/>
              <a:ea typeface="Montserrat"/>
              <a:cs typeface="Montserrat"/>
              <a:sym typeface="Montserrat"/>
            </a:endParaRPr>
          </a:p>
          <a:p>
            <a:pPr indent="0" lvl="0" marL="0" rtl="0" algn="l">
              <a:lnSpc>
                <a:spcPct val="95000"/>
              </a:lnSpc>
              <a:spcBef>
                <a:spcPts val="0"/>
              </a:spcBef>
              <a:spcAft>
                <a:spcPts val="0"/>
              </a:spcAft>
              <a:buNone/>
            </a:pPr>
            <a:r>
              <a:rPr lang="en" sz="1700">
                <a:latin typeface="Montserrat"/>
                <a:ea typeface="Montserrat"/>
                <a:cs typeface="Montserrat"/>
                <a:sym typeface="Montserrat"/>
              </a:rPr>
              <a:t>	- Review the summary results for potential insights and value added from</a:t>
            </a:r>
            <a:endParaRPr sz="1700">
              <a:latin typeface="Montserrat"/>
              <a:ea typeface="Montserrat"/>
              <a:cs typeface="Montserrat"/>
              <a:sym typeface="Montserrat"/>
            </a:endParaRPr>
          </a:p>
          <a:p>
            <a:pPr indent="0" lvl="0" marL="0" rtl="0" algn="l">
              <a:lnSpc>
                <a:spcPct val="95000"/>
              </a:lnSpc>
              <a:spcBef>
                <a:spcPts val="0"/>
              </a:spcBef>
              <a:spcAft>
                <a:spcPts val="0"/>
              </a:spcAft>
              <a:buNone/>
            </a:pPr>
            <a:r>
              <a:rPr lang="en" sz="1700">
                <a:latin typeface="Montserrat"/>
                <a:ea typeface="Montserrat"/>
                <a:cs typeface="Montserrat"/>
                <a:sym typeface="Montserrat"/>
              </a:rPr>
              <a:t>		using Active Inference agents</a:t>
            </a:r>
            <a:endParaRPr sz="1700">
              <a:latin typeface="Montserrat"/>
              <a:ea typeface="Montserrat"/>
              <a:cs typeface="Montserrat"/>
              <a:sym typeface="Montserrat"/>
            </a:endParaRPr>
          </a:p>
          <a:p>
            <a:pPr indent="0" lvl="0" marL="0" rtl="0" algn="l">
              <a:lnSpc>
                <a:spcPct val="95000"/>
              </a:lnSpc>
              <a:spcBef>
                <a:spcPts val="0"/>
              </a:spcBef>
              <a:spcAft>
                <a:spcPts val="0"/>
              </a:spcAft>
              <a:buNone/>
            </a:pPr>
            <a:r>
              <a:rPr lang="en" sz="1700">
                <a:latin typeface="Montserrat"/>
                <a:ea typeface="Montserrat"/>
                <a:cs typeface="Montserrat"/>
                <a:sym typeface="Montserrat"/>
              </a:rPr>
              <a:t>		- the metrics collected in the original ABM</a:t>
            </a:r>
            <a:endParaRPr sz="1700">
              <a:latin typeface="Montserrat"/>
              <a:ea typeface="Montserrat"/>
              <a:cs typeface="Montserrat"/>
              <a:sym typeface="Montserrat"/>
            </a:endParaRPr>
          </a:p>
          <a:p>
            <a:pPr indent="0" lvl="0" marL="0" rtl="0" algn="l">
              <a:lnSpc>
                <a:spcPct val="95000"/>
              </a:lnSpc>
              <a:spcBef>
                <a:spcPts val="0"/>
              </a:spcBef>
              <a:spcAft>
                <a:spcPts val="0"/>
              </a:spcAft>
              <a:buNone/>
            </a:pPr>
            <a:r>
              <a:rPr lang="en" sz="1700">
                <a:latin typeface="Montserrat"/>
                <a:ea typeface="Montserrat"/>
                <a:cs typeface="Montserrat"/>
                <a:sym typeface="Montserrat"/>
              </a:rPr>
              <a:t>		- the cognitive metric “Personal Efficacy” from learning A matrix</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t/>
            </a:r>
            <a:endParaRPr sz="1700">
              <a:latin typeface="Montserrat"/>
              <a:ea typeface="Montserrat"/>
              <a:cs typeface="Montserrat"/>
              <a:sym typeface="Montserrat"/>
            </a:endParaRPr>
          </a:p>
        </p:txBody>
      </p:sp>
      <p:sp>
        <p:nvSpPr>
          <p:cNvPr id="862" name="Google Shape;862;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4"/>
          <p:cNvSpPr txBox="1"/>
          <p:nvPr>
            <p:ph type="title"/>
          </p:nvPr>
        </p:nvSpPr>
        <p:spPr>
          <a:xfrm>
            <a:off x="258025" y="4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Multi-Agent Application: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Parallel Problem-Solving on an NK Landscape </a:t>
            </a:r>
            <a:endParaRPr>
              <a:latin typeface="Montserrat"/>
              <a:ea typeface="Montserrat"/>
              <a:cs typeface="Montserrat"/>
              <a:sym typeface="Montserrat"/>
            </a:endParaRPr>
          </a:p>
        </p:txBody>
      </p:sp>
      <p:sp>
        <p:nvSpPr>
          <p:cNvPr id="868" name="Google Shape;868;p84"/>
          <p:cNvSpPr txBox="1"/>
          <p:nvPr>
            <p:ph idx="1" type="body"/>
          </p:nvPr>
        </p:nvSpPr>
        <p:spPr>
          <a:xfrm>
            <a:off x="102775" y="863550"/>
            <a:ext cx="88311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ABM: Agents in a network all attempt to find (explore) the best solution individually, but take (exploit) the solution of a network neighbor when one is available. This defines the deterministic behavior of agents per timestep.</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t/>
            </a:r>
            <a:endParaRPr sz="8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This paradigm can be used to study polarization and consensus emergence involved in complex problem-solving as an exploration-exploitation scheme.</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t/>
            </a:r>
            <a:endParaRPr sz="9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Research areas of interest: </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 team performance</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 social networks</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 student group projects</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 network dynamics and emergent behavior</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 diversity of ideas </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t/>
            </a:r>
            <a:endParaRPr b="1" sz="7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Potential parameters to modify:</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 network connectivity  0 &lt;= </a:t>
            </a:r>
            <a:r>
              <a:rPr i="1" lang="en" sz="1700">
                <a:latin typeface="Montserrat"/>
                <a:ea typeface="Montserrat"/>
                <a:cs typeface="Montserrat"/>
                <a:sym typeface="Montserrat"/>
              </a:rPr>
              <a:t>p </a:t>
            </a:r>
            <a:r>
              <a:rPr lang="en" sz="1700">
                <a:latin typeface="Montserrat"/>
                <a:ea typeface="Montserrat"/>
                <a:cs typeface="Montserrat"/>
                <a:sym typeface="Montserrat"/>
              </a:rPr>
              <a:t>&lt;= 1</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 complexity of problem to be solved (NK Landscape)</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 errors in copying (mistakes when exploiting)</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t/>
            </a:r>
            <a:endParaRPr sz="1700">
              <a:latin typeface="Montserrat"/>
              <a:ea typeface="Montserrat"/>
              <a:cs typeface="Montserrat"/>
              <a:sym typeface="Montserrat"/>
            </a:endParaRPr>
          </a:p>
          <a:p>
            <a:pPr indent="0" lvl="0" marL="0" rtl="0" algn="l">
              <a:lnSpc>
                <a:spcPct val="95000"/>
              </a:lnSpc>
              <a:spcBef>
                <a:spcPts val="0"/>
              </a:spcBef>
              <a:spcAft>
                <a:spcPts val="0"/>
              </a:spcAft>
              <a:buSzPts val="935"/>
              <a:buNone/>
            </a:pPr>
            <a:r>
              <a:t/>
            </a:r>
            <a:endParaRPr sz="1700">
              <a:latin typeface="Montserrat"/>
              <a:ea typeface="Montserrat"/>
              <a:cs typeface="Montserrat"/>
              <a:sym typeface="Montserrat"/>
            </a:endParaRPr>
          </a:p>
        </p:txBody>
      </p:sp>
      <p:sp>
        <p:nvSpPr>
          <p:cNvPr id="869" name="Google Shape;869;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id="874" name="Google Shape;874;p85"/>
          <p:cNvPicPr preferRelativeResize="0"/>
          <p:nvPr/>
        </p:nvPicPr>
        <p:blipFill>
          <a:blip r:embed="rId3">
            <a:alphaModFix/>
          </a:blip>
          <a:stretch>
            <a:fillRect/>
          </a:stretch>
        </p:blipFill>
        <p:spPr>
          <a:xfrm>
            <a:off x="3299550" y="1486250"/>
            <a:ext cx="5721600" cy="3707425"/>
          </a:xfrm>
          <a:prstGeom prst="rect">
            <a:avLst/>
          </a:prstGeom>
          <a:noFill/>
          <a:ln>
            <a:noFill/>
          </a:ln>
        </p:spPr>
      </p:pic>
      <p:sp>
        <p:nvSpPr>
          <p:cNvPr id="875" name="Google Shape;875;p85"/>
          <p:cNvSpPr txBox="1"/>
          <p:nvPr>
            <p:ph type="title"/>
          </p:nvPr>
        </p:nvSpPr>
        <p:spPr>
          <a:xfrm>
            <a:off x="258025" y="4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Multi-Agent Application: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Parallel Problem-Solving on an NK Landscape </a:t>
            </a:r>
            <a:endParaRPr>
              <a:latin typeface="Montserrat"/>
              <a:ea typeface="Montserrat"/>
              <a:cs typeface="Montserrat"/>
              <a:sym typeface="Montserrat"/>
            </a:endParaRPr>
          </a:p>
        </p:txBody>
      </p:sp>
      <p:sp>
        <p:nvSpPr>
          <p:cNvPr id="876" name="Google Shape;876;p85"/>
          <p:cNvSpPr txBox="1"/>
          <p:nvPr>
            <p:ph idx="1" type="body"/>
          </p:nvPr>
        </p:nvSpPr>
        <p:spPr>
          <a:xfrm>
            <a:off x="0" y="783625"/>
            <a:ext cx="88488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a:latin typeface="Montserrat"/>
                <a:ea typeface="Montserrat"/>
                <a:cs typeface="Montserrat"/>
                <a:sym typeface="Montserrat"/>
              </a:rPr>
              <a:t>ABM: Agents in a network all attempt to find (explore) the best solution individually, but take (exploit) the solution of a network neighbor when one is available.</a:t>
            </a:r>
            <a:endParaRPr>
              <a:latin typeface="Montserrat"/>
              <a:ea typeface="Montserrat"/>
              <a:cs typeface="Montserrat"/>
              <a:sym typeface="Montserrat"/>
            </a:endParaRPr>
          </a:p>
          <a:p>
            <a:pPr indent="0" lvl="0" marL="0" rtl="0" algn="l">
              <a:lnSpc>
                <a:spcPct val="95000"/>
              </a:lnSpc>
              <a:spcBef>
                <a:spcPts val="0"/>
              </a:spcBef>
              <a:spcAft>
                <a:spcPts val="0"/>
              </a:spcAft>
              <a:buSzPts val="935"/>
              <a:buNone/>
            </a:pPr>
            <a:r>
              <a:t/>
            </a:r>
            <a:endParaRPr sz="600">
              <a:latin typeface="Montserrat"/>
              <a:ea typeface="Montserrat"/>
              <a:cs typeface="Montserrat"/>
              <a:sym typeface="Montserrat"/>
            </a:endParaRPr>
          </a:p>
          <a:p>
            <a:pPr indent="0" lvl="0" marL="0" rtl="0" algn="l">
              <a:lnSpc>
                <a:spcPct val="95000"/>
              </a:lnSpc>
              <a:spcBef>
                <a:spcPts val="0"/>
              </a:spcBef>
              <a:spcAft>
                <a:spcPts val="0"/>
              </a:spcAft>
              <a:buSzPts val="935"/>
              <a:buNone/>
            </a:pPr>
            <a:r>
              <a:rPr lang="en" sz="1700">
                <a:latin typeface="Montserrat"/>
                <a:ea typeface="Montserrat"/>
                <a:cs typeface="Montserrat"/>
                <a:sym typeface="Montserrat"/>
              </a:rPr>
              <a:t>Lazer &amp; Friedman (2007) found that:</a:t>
            </a:r>
            <a:endParaRPr sz="1700">
              <a:latin typeface="Montserrat"/>
              <a:ea typeface="Montserrat"/>
              <a:cs typeface="Montserrat"/>
              <a:sym typeface="Montserrat"/>
            </a:endParaRPr>
          </a:p>
          <a:p>
            <a:pPr indent="-336550" lvl="0" marL="457200" rtl="0" algn="l">
              <a:lnSpc>
                <a:spcPct val="95000"/>
              </a:lnSpc>
              <a:spcBef>
                <a:spcPts val="0"/>
              </a:spcBef>
              <a:spcAft>
                <a:spcPts val="0"/>
              </a:spcAft>
              <a:buSzPts val="1700"/>
              <a:buFont typeface="Montserrat"/>
              <a:buChar char="●"/>
            </a:pPr>
            <a:r>
              <a:rPr lang="en" sz="1700">
                <a:latin typeface="Montserrat"/>
                <a:ea typeface="Montserrat"/>
                <a:cs typeface="Montserrat"/>
                <a:sym typeface="Montserrat"/>
              </a:rPr>
              <a:t>Densely connected networks </a:t>
            </a:r>
            <a:endParaRPr sz="1700">
              <a:latin typeface="Montserrat"/>
              <a:ea typeface="Montserrat"/>
              <a:cs typeface="Montserrat"/>
              <a:sym typeface="Montserrat"/>
            </a:endParaRPr>
          </a:p>
          <a:p>
            <a:pPr indent="0" lvl="0" marL="457200" rtl="0" algn="l">
              <a:lnSpc>
                <a:spcPct val="95000"/>
              </a:lnSpc>
              <a:spcBef>
                <a:spcPts val="0"/>
              </a:spcBef>
              <a:spcAft>
                <a:spcPts val="0"/>
              </a:spcAft>
              <a:buNone/>
            </a:pPr>
            <a:r>
              <a:rPr lang="en" sz="1700">
                <a:latin typeface="Montserrat"/>
                <a:ea typeface="Montserrat"/>
                <a:cs typeface="Montserrat"/>
                <a:sym typeface="Montserrat"/>
              </a:rPr>
              <a:t>produce fast consensus of agents </a:t>
            </a:r>
            <a:endParaRPr sz="1700">
              <a:latin typeface="Montserrat"/>
              <a:ea typeface="Montserrat"/>
              <a:cs typeface="Montserrat"/>
              <a:sym typeface="Montserrat"/>
            </a:endParaRPr>
          </a:p>
          <a:p>
            <a:pPr indent="0" lvl="0" marL="457200" rtl="0" algn="l">
              <a:lnSpc>
                <a:spcPct val="95000"/>
              </a:lnSpc>
              <a:spcBef>
                <a:spcPts val="0"/>
              </a:spcBef>
              <a:spcAft>
                <a:spcPts val="0"/>
              </a:spcAft>
              <a:buNone/>
            </a:pPr>
            <a:r>
              <a:rPr lang="en" sz="1700">
                <a:latin typeface="Montserrat"/>
                <a:ea typeface="Montserrat"/>
                <a:cs typeface="Montserrat"/>
                <a:sym typeface="Montserrat"/>
              </a:rPr>
              <a:t>around same ‘best’ solution – </a:t>
            </a:r>
            <a:endParaRPr sz="1700">
              <a:latin typeface="Montserrat"/>
              <a:ea typeface="Montserrat"/>
              <a:cs typeface="Montserrat"/>
              <a:sym typeface="Montserrat"/>
            </a:endParaRPr>
          </a:p>
          <a:p>
            <a:pPr indent="0" lvl="0" marL="457200" rtl="0" algn="l">
              <a:lnSpc>
                <a:spcPct val="95000"/>
              </a:lnSpc>
              <a:spcBef>
                <a:spcPts val="0"/>
              </a:spcBef>
              <a:spcAft>
                <a:spcPts val="0"/>
              </a:spcAft>
              <a:buNone/>
            </a:pPr>
            <a:r>
              <a:rPr lang="en" sz="1700">
                <a:latin typeface="Montserrat"/>
                <a:ea typeface="Montserrat"/>
                <a:cs typeface="Montserrat"/>
                <a:sym typeface="Montserrat"/>
              </a:rPr>
              <a:t>which diminishes need for further </a:t>
            </a:r>
            <a:endParaRPr sz="1700">
              <a:latin typeface="Montserrat"/>
              <a:ea typeface="Montserrat"/>
              <a:cs typeface="Montserrat"/>
              <a:sym typeface="Montserrat"/>
            </a:endParaRPr>
          </a:p>
          <a:p>
            <a:pPr indent="0" lvl="0" marL="457200" rtl="0" algn="l">
              <a:lnSpc>
                <a:spcPct val="95000"/>
              </a:lnSpc>
              <a:spcBef>
                <a:spcPts val="0"/>
              </a:spcBef>
              <a:spcAft>
                <a:spcPts val="0"/>
              </a:spcAft>
              <a:buNone/>
            </a:pPr>
            <a:r>
              <a:rPr lang="en" sz="1700">
                <a:latin typeface="Montserrat"/>
                <a:ea typeface="Montserrat"/>
                <a:cs typeface="Montserrat"/>
                <a:sym typeface="Montserrat"/>
              </a:rPr>
              <a:t>problem-solving</a:t>
            </a:r>
            <a:endParaRPr sz="1700">
              <a:latin typeface="Montserrat"/>
              <a:ea typeface="Montserrat"/>
              <a:cs typeface="Montserrat"/>
              <a:sym typeface="Montserrat"/>
            </a:endParaRPr>
          </a:p>
          <a:p>
            <a:pPr indent="-336550" lvl="0" marL="457200" rtl="0" algn="l">
              <a:lnSpc>
                <a:spcPct val="95000"/>
              </a:lnSpc>
              <a:spcBef>
                <a:spcPts val="0"/>
              </a:spcBef>
              <a:spcAft>
                <a:spcPts val="0"/>
              </a:spcAft>
              <a:buSzPts val="1700"/>
              <a:buFont typeface="Montserrat"/>
              <a:buChar char="●"/>
            </a:pPr>
            <a:r>
              <a:rPr lang="en" sz="1700">
                <a:latin typeface="Montserrat"/>
                <a:ea typeface="Montserrat"/>
                <a:cs typeface="Montserrat"/>
                <a:sym typeface="Montserrat"/>
              </a:rPr>
              <a:t>Sparsely connected networks lead </a:t>
            </a:r>
            <a:endParaRPr sz="1700">
              <a:latin typeface="Montserrat"/>
              <a:ea typeface="Montserrat"/>
              <a:cs typeface="Montserrat"/>
              <a:sym typeface="Montserrat"/>
            </a:endParaRPr>
          </a:p>
          <a:p>
            <a:pPr indent="0" lvl="0" marL="457200" rtl="0" algn="l">
              <a:lnSpc>
                <a:spcPct val="95000"/>
              </a:lnSpc>
              <a:spcBef>
                <a:spcPts val="0"/>
              </a:spcBef>
              <a:spcAft>
                <a:spcPts val="0"/>
              </a:spcAft>
              <a:buNone/>
            </a:pPr>
            <a:r>
              <a:rPr lang="en" sz="1700">
                <a:latin typeface="Montserrat"/>
                <a:ea typeface="Montserrat"/>
                <a:cs typeface="Montserrat"/>
                <a:sym typeface="Montserrat"/>
              </a:rPr>
              <a:t>to polarization as clusters converge </a:t>
            </a:r>
            <a:endParaRPr sz="1700">
              <a:latin typeface="Montserrat"/>
              <a:ea typeface="Montserrat"/>
              <a:cs typeface="Montserrat"/>
              <a:sym typeface="Montserrat"/>
            </a:endParaRPr>
          </a:p>
          <a:p>
            <a:pPr indent="0" lvl="0" marL="457200" rtl="0" algn="l">
              <a:lnSpc>
                <a:spcPct val="95000"/>
              </a:lnSpc>
              <a:spcBef>
                <a:spcPts val="0"/>
              </a:spcBef>
              <a:spcAft>
                <a:spcPts val="0"/>
              </a:spcAft>
              <a:buNone/>
            </a:pPr>
            <a:r>
              <a:rPr lang="en" sz="1700">
                <a:latin typeface="Montserrat"/>
                <a:ea typeface="Montserrat"/>
                <a:cs typeface="Montserrat"/>
                <a:sym typeface="Montserrat"/>
              </a:rPr>
              <a:t>on distinct solutions – local </a:t>
            </a:r>
            <a:endParaRPr sz="1700">
              <a:latin typeface="Montserrat"/>
              <a:ea typeface="Montserrat"/>
              <a:cs typeface="Montserrat"/>
              <a:sym typeface="Montserrat"/>
            </a:endParaRPr>
          </a:p>
          <a:p>
            <a:pPr indent="0" lvl="0" marL="457200" rtl="0" algn="l">
              <a:lnSpc>
                <a:spcPct val="95000"/>
              </a:lnSpc>
              <a:spcBef>
                <a:spcPts val="0"/>
              </a:spcBef>
              <a:spcAft>
                <a:spcPts val="0"/>
              </a:spcAft>
              <a:buNone/>
            </a:pPr>
            <a:r>
              <a:rPr lang="en" sz="1700">
                <a:latin typeface="Montserrat"/>
                <a:ea typeface="Montserrat"/>
                <a:cs typeface="Montserrat"/>
                <a:sym typeface="Montserrat"/>
              </a:rPr>
              <a:t>consensus with global difference</a:t>
            </a:r>
            <a:endParaRPr sz="1700">
              <a:latin typeface="Montserrat"/>
              <a:ea typeface="Montserrat"/>
              <a:cs typeface="Montserrat"/>
              <a:sym typeface="Montserrat"/>
            </a:endParaRPr>
          </a:p>
          <a:p>
            <a:pPr indent="0" lvl="0" marL="457200" rtl="0" algn="l">
              <a:lnSpc>
                <a:spcPct val="95000"/>
              </a:lnSpc>
              <a:spcBef>
                <a:spcPts val="0"/>
              </a:spcBef>
              <a:spcAft>
                <a:spcPts val="0"/>
              </a:spcAft>
              <a:buNone/>
            </a:pPr>
            <a:r>
              <a:rPr lang="en" sz="1700">
                <a:latin typeface="Montserrat"/>
                <a:ea typeface="Montserrat"/>
                <a:cs typeface="Montserrat"/>
                <a:sym typeface="Montserrat"/>
              </a:rPr>
              <a:t>(potential local optima)</a:t>
            </a:r>
            <a:endParaRPr sz="1700">
              <a:latin typeface="Montserrat"/>
              <a:ea typeface="Montserrat"/>
              <a:cs typeface="Montserrat"/>
              <a:sym typeface="Montserrat"/>
            </a:endParaRPr>
          </a:p>
          <a:p>
            <a:pPr indent="-336550" lvl="0" marL="457200" rtl="0" algn="l">
              <a:lnSpc>
                <a:spcPct val="95000"/>
              </a:lnSpc>
              <a:spcBef>
                <a:spcPts val="0"/>
              </a:spcBef>
              <a:spcAft>
                <a:spcPts val="0"/>
              </a:spcAft>
              <a:buSzPts val="1700"/>
              <a:buFont typeface="Montserrat"/>
              <a:buChar char="●"/>
            </a:pPr>
            <a:r>
              <a:rPr lang="en" sz="1700">
                <a:latin typeface="Montserrat"/>
                <a:ea typeface="Montserrat"/>
                <a:cs typeface="Montserrat"/>
                <a:sym typeface="Montserrat"/>
              </a:rPr>
              <a:t> Error-in-copying increases idea </a:t>
            </a:r>
            <a:endParaRPr sz="1700">
              <a:latin typeface="Montserrat"/>
              <a:ea typeface="Montserrat"/>
              <a:cs typeface="Montserrat"/>
              <a:sym typeface="Montserrat"/>
            </a:endParaRPr>
          </a:p>
          <a:p>
            <a:pPr indent="0" lvl="0" marL="457200" rtl="0" algn="l">
              <a:lnSpc>
                <a:spcPct val="95000"/>
              </a:lnSpc>
              <a:spcBef>
                <a:spcPts val="0"/>
              </a:spcBef>
              <a:spcAft>
                <a:spcPts val="0"/>
              </a:spcAft>
              <a:buNone/>
            </a:pPr>
            <a:r>
              <a:rPr lang="en" sz="1700">
                <a:latin typeface="Montserrat"/>
                <a:ea typeface="Montserrat"/>
                <a:cs typeface="Montserrat"/>
                <a:sym typeface="Montserrat"/>
              </a:rPr>
              <a:t>diversity and mitigates fast consensus</a:t>
            </a:r>
            <a:endParaRPr sz="1700">
              <a:latin typeface="Montserrat"/>
              <a:ea typeface="Montserrat"/>
              <a:cs typeface="Montserrat"/>
              <a:sym typeface="Montserrat"/>
            </a:endParaRPr>
          </a:p>
          <a:p>
            <a:pPr indent="0" lvl="0" marL="457200" rtl="0" algn="l">
              <a:lnSpc>
                <a:spcPct val="95000"/>
              </a:lnSpc>
              <a:spcBef>
                <a:spcPts val="0"/>
              </a:spcBef>
              <a:spcAft>
                <a:spcPts val="0"/>
              </a:spcAft>
              <a:buNone/>
            </a:pPr>
            <a:r>
              <a:t/>
            </a:r>
            <a:endParaRPr sz="1700">
              <a:latin typeface="Montserrat"/>
              <a:ea typeface="Montserrat"/>
              <a:cs typeface="Montserrat"/>
              <a:sym typeface="Montserrat"/>
            </a:endParaRPr>
          </a:p>
        </p:txBody>
      </p:sp>
      <p:sp>
        <p:nvSpPr>
          <p:cNvPr id="877" name="Google Shape;877;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86"/>
          <p:cNvPicPr preferRelativeResize="0"/>
          <p:nvPr/>
        </p:nvPicPr>
        <p:blipFill>
          <a:blip r:embed="rId3">
            <a:alphaModFix/>
          </a:blip>
          <a:stretch>
            <a:fillRect/>
          </a:stretch>
        </p:blipFill>
        <p:spPr>
          <a:xfrm>
            <a:off x="3618050" y="426225"/>
            <a:ext cx="5403097" cy="4485275"/>
          </a:xfrm>
          <a:prstGeom prst="rect">
            <a:avLst/>
          </a:prstGeom>
          <a:noFill/>
          <a:ln>
            <a:noFill/>
          </a:ln>
        </p:spPr>
      </p:pic>
      <p:sp>
        <p:nvSpPr>
          <p:cNvPr id="883" name="Google Shape;883;p86"/>
          <p:cNvSpPr txBox="1"/>
          <p:nvPr>
            <p:ph type="ctrTitle"/>
          </p:nvPr>
        </p:nvSpPr>
        <p:spPr>
          <a:xfrm>
            <a:off x="789300" y="0"/>
            <a:ext cx="7565400" cy="58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480">
                <a:latin typeface="Montserrat"/>
                <a:ea typeface="Montserrat"/>
                <a:cs typeface="Montserrat"/>
                <a:sym typeface="Montserrat"/>
              </a:rPr>
              <a:t>NK Landscape</a:t>
            </a:r>
            <a:endParaRPr sz="3480">
              <a:latin typeface="Montserrat"/>
              <a:ea typeface="Montserrat"/>
              <a:cs typeface="Montserrat"/>
              <a:sym typeface="Montserrat"/>
            </a:endParaRPr>
          </a:p>
        </p:txBody>
      </p:sp>
      <p:sp>
        <p:nvSpPr>
          <p:cNvPr id="884" name="Google Shape;884;p86"/>
          <p:cNvSpPr txBox="1"/>
          <p:nvPr>
            <p:ph idx="1" type="subTitle"/>
          </p:nvPr>
        </p:nvSpPr>
        <p:spPr>
          <a:xfrm>
            <a:off x="0" y="580500"/>
            <a:ext cx="4180200" cy="37989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800">
                <a:latin typeface="Montserrat"/>
                <a:ea typeface="Montserrat"/>
                <a:cs typeface="Montserrat"/>
                <a:sym typeface="Montserrat"/>
              </a:rPr>
              <a:t>Agents work towards the best solution (ranked by fitness values) in a fitness landscape:</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100">
              <a:latin typeface="Montserrat"/>
              <a:ea typeface="Montserrat"/>
              <a:cs typeface="Montserrat"/>
              <a:sym typeface="Montserrat"/>
            </a:endParaRPr>
          </a:p>
          <a:p>
            <a:pPr indent="0" lvl="0" marL="0" rtl="0" algn="l">
              <a:lnSpc>
                <a:spcPct val="80000"/>
              </a:lnSpc>
              <a:spcBef>
                <a:spcPts val="0"/>
              </a:spcBef>
              <a:spcAft>
                <a:spcPts val="0"/>
              </a:spcAft>
              <a:buNone/>
            </a:pPr>
            <a:r>
              <a:rPr lang="en" sz="1800">
                <a:latin typeface="Montserrat"/>
                <a:ea typeface="Montserrat"/>
                <a:cs typeface="Montserrat"/>
                <a:sym typeface="Montserrat"/>
              </a:rPr>
              <a:t>- </a:t>
            </a:r>
            <a:r>
              <a:rPr b="1" lang="en" sz="1800">
                <a:latin typeface="Montserrat"/>
                <a:ea typeface="Montserrat"/>
                <a:cs typeface="Montserrat"/>
                <a:sym typeface="Montserrat"/>
              </a:rPr>
              <a:t>N components</a:t>
            </a:r>
            <a:r>
              <a:rPr lang="en" sz="1800">
                <a:latin typeface="Montserrat"/>
                <a:ea typeface="Montserrat"/>
                <a:cs typeface="Montserrat"/>
                <a:sym typeface="Montserrat"/>
              </a:rPr>
              <a:t>, each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a:latin typeface="Montserrat"/>
                <a:ea typeface="Montserrat"/>
                <a:cs typeface="Montserrat"/>
                <a:sym typeface="Montserrat"/>
              </a:rPr>
              <a:t>component taking one of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a:latin typeface="Montserrat"/>
                <a:ea typeface="Montserrat"/>
                <a:cs typeface="Montserrat"/>
                <a:sym typeface="Montserrat"/>
              </a:rPr>
              <a:t>B values (here, binary: B=2)</a:t>
            </a:r>
            <a:endParaRPr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i="1" lang="en" sz="1800">
                <a:latin typeface="Montserrat"/>
                <a:ea typeface="Montserrat"/>
                <a:cs typeface="Montserrat"/>
                <a:sym typeface="Montserrat"/>
              </a:rPr>
              <a:t>ex. B^N = 2^10 = 1024 solutions</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000">
              <a:latin typeface="Montserrat"/>
              <a:ea typeface="Montserrat"/>
              <a:cs typeface="Montserrat"/>
              <a:sym typeface="Montserrat"/>
            </a:endParaRPr>
          </a:p>
          <a:p>
            <a:pPr indent="0" lvl="0" marL="0" rtl="0" algn="l">
              <a:lnSpc>
                <a:spcPct val="80000"/>
              </a:lnSpc>
              <a:spcBef>
                <a:spcPts val="0"/>
              </a:spcBef>
              <a:spcAft>
                <a:spcPts val="0"/>
              </a:spcAft>
              <a:buNone/>
            </a:pPr>
            <a:r>
              <a:rPr lang="en" sz="1800">
                <a:latin typeface="Montserrat"/>
                <a:ea typeface="Montserrat"/>
                <a:cs typeface="Montserrat"/>
                <a:sym typeface="Montserrat"/>
              </a:rPr>
              <a:t>- </a:t>
            </a:r>
            <a:r>
              <a:rPr b="1" lang="en" sz="1800">
                <a:latin typeface="Montserrat"/>
                <a:ea typeface="Montserrat"/>
                <a:cs typeface="Montserrat"/>
                <a:sym typeface="Montserrat"/>
              </a:rPr>
              <a:t>K interdependencies</a:t>
            </a:r>
            <a:r>
              <a:rPr lang="en" sz="1800">
                <a:latin typeface="Montserrat"/>
                <a:ea typeface="Montserrat"/>
                <a:cs typeface="Montserrat"/>
                <a:sym typeface="Montserrat"/>
              </a:rPr>
              <a:t> </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rPr lang="en" sz="1800">
                <a:latin typeface="Montserrat"/>
                <a:ea typeface="Montserrat"/>
                <a:cs typeface="Montserrat"/>
                <a:sym typeface="Montserrat"/>
              </a:rPr>
              <a:t>between components </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determines how fitness values are assigned to solutions</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higher K -&gt; more </a:t>
            </a:r>
            <a:endParaRPr sz="1800">
              <a:latin typeface="Montserrat"/>
              <a:ea typeface="Montserrat"/>
              <a:cs typeface="Montserrat"/>
              <a:sym typeface="Montserrat"/>
            </a:endParaRPr>
          </a:p>
          <a:p>
            <a:pPr indent="0" lvl="0" marL="457200" rtl="0" algn="l">
              <a:lnSpc>
                <a:spcPct val="80000"/>
              </a:lnSpc>
              <a:spcBef>
                <a:spcPts val="0"/>
              </a:spcBef>
              <a:spcAft>
                <a:spcPts val="0"/>
              </a:spcAft>
              <a:buNone/>
            </a:pPr>
            <a:r>
              <a:rPr lang="en" sz="1800">
                <a:latin typeface="Montserrat"/>
                <a:ea typeface="Montserrat"/>
                <a:cs typeface="Montserrat"/>
                <a:sym typeface="Montserrat"/>
              </a:rPr>
              <a:t>complexity (risk of local optimum)</a:t>
            </a:r>
            <a:endParaRPr sz="1800">
              <a:latin typeface="Montserrat"/>
              <a:ea typeface="Montserrat"/>
              <a:cs typeface="Montserrat"/>
              <a:sym typeface="Montserrat"/>
            </a:endParaRPr>
          </a:p>
          <a:p>
            <a:pPr indent="-342900" lvl="0" marL="457200" rtl="0" algn="l">
              <a:lnSpc>
                <a:spcPct val="80000"/>
              </a:lnSpc>
              <a:spcBef>
                <a:spcPts val="0"/>
              </a:spcBef>
              <a:spcAft>
                <a:spcPts val="0"/>
              </a:spcAft>
              <a:buSzPts val="1800"/>
              <a:buFont typeface="Montserrat"/>
              <a:buChar char="-"/>
            </a:pPr>
            <a:r>
              <a:rPr lang="en" sz="1800">
                <a:latin typeface="Montserrat"/>
                <a:ea typeface="Montserrat"/>
                <a:cs typeface="Montserrat"/>
                <a:sym typeface="Montserrat"/>
              </a:rPr>
              <a:t>ex. ‘designing a car’</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900">
              <a:latin typeface="Montserrat"/>
              <a:ea typeface="Montserrat"/>
              <a:cs typeface="Montserrat"/>
              <a:sym typeface="Montserrat"/>
            </a:endParaRPr>
          </a:p>
          <a:p>
            <a:pPr indent="0" lvl="0" marL="0" rtl="0" algn="l">
              <a:lnSpc>
                <a:spcPct val="80000"/>
              </a:lnSpc>
              <a:spcBef>
                <a:spcPts val="0"/>
              </a:spcBef>
              <a:spcAft>
                <a:spcPts val="0"/>
              </a:spcAft>
              <a:buNone/>
            </a:pPr>
            <a:r>
              <a:rPr lang="en" sz="1800">
                <a:latin typeface="Montserrat"/>
                <a:ea typeface="Montserrat"/>
                <a:cs typeface="Montserrat"/>
                <a:sym typeface="Montserrat"/>
              </a:rPr>
              <a:t>- </a:t>
            </a:r>
            <a:r>
              <a:rPr lang="en" sz="1800">
                <a:latin typeface="Montserrat"/>
                <a:ea typeface="Montserrat"/>
                <a:cs typeface="Montserrat"/>
                <a:sym typeface="Montserrat"/>
              </a:rPr>
              <a:t>Agents can be initialized to start with poor solutions and attempt to improve from there</a:t>
            </a:r>
            <a:endParaRPr sz="1800">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latin typeface="Montserrat"/>
              <a:ea typeface="Montserrat"/>
              <a:cs typeface="Montserrat"/>
              <a:sym typeface="Montserrat"/>
            </a:endParaRPr>
          </a:p>
        </p:txBody>
      </p:sp>
      <p:sp>
        <p:nvSpPr>
          <p:cNvPr id="885" name="Google Shape;885;p86"/>
          <p:cNvSpPr txBox="1"/>
          <p:nvPr>
            <p:ph idx="1" type="subTitle"/>
          </p:nvPr>
        </p:nvSpPr>
        <p:spPr>
          <a:xfrm>
            <a:off x="6137750" y="162225"/>
            <a:ext cx="19650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latin typeface="Montserrat"/>
                <a:ea typeface="Montserrat"/>
                <a:cs typeface="Montserrat"/>
                <a:sym typeface="Montserrat"/>
              </a:rPr>
              <a:t>(Levinthal, 1997)</a:t>
            </a:r>
            <a:endParaRPr sz="1400">
              <a:latin typeface="Montserrat"/>
              <a:ea typeface="Montserrat"/>
              <a:cs typeface="Montserrat"/>
              <a:sym typeface="Montserrat"/>
            </a:endParaRPr>
          </a:p>
        </p:txBody>
      </p:sp>
      <p:sp>
        <p:nvSpPr>
          <p:cNvPr id="886" name="Google Shape;886;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87"/>
          <p:cNvPicPr preferRelativeResize="0"/>
          <p:nvPr/>
        </p:nvPicPr>
        <p:blipFill>
          <a:blip r:embed="rId3">
            <a:alphaModFix/>
          </a:blip>
          <a:stretch>
            <a:fillRect/>
          </a:stretch>
        </p:blipFill>
        <p:spPr>
          <a:xfrm>
            <a:off x="4244300" y="1037788"/>
            <a:ext cx="4899700" cy="3682075"/>
          </a:xfrm>
          <a:prstGeom prst="rect">
            <a:avLst/>
          </a:prstGeom>
          <a:noFill/>
          <a:ln>
            <a:noFill/>
          </a:ln>
        </p:spPr>
      </p:pic>
      <p:sp>
        <p:nvSpPr>
          <p:cNvPr id="892" name="Google Shape;892;p87"/>
          <p:cNvSpPr txBox="1"/>
          <p:nvPr>
            <p:ph type="ctrTitle"/>
          </p:nvPr>
        </p:nvSpPr>
        <p:spPr>
          <a:xfrm>
            <a:off x="0" y="-97700"/>
            <a:ext cx="93987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780">
                <a:latin typeface="Montserrat"/>
                <a:ea typeface="Montserrat"/>
                <a:cs typeface="Montserrat"/>
                <a:sym typeface="Montserrat"/>
              </a:rPr>
              <a:t>Lazer &amp; Friedman Model (NetLogo)</a:t>
            </a:r>
            <a:endParaRPr sz="2780">
              <a:latin typeface="Montserrat"/>
              <a:ea typeface="Montserrat"/>
              <a:cs typeface="Montserrat"/>
              <a:sym typeface="Montserrat"/>
            </a:endParaRPr>
          </a:p>
        </p:txBody>
      </p:sp>
      <p:sp>
        <p:nvSpPr>
          <p:cNvPr id="893" name="Google Shape;893;p87"/>
          <p:cNvSpPr txBox="1"/>
          <p:nvPr>
            <p:ph idx="1" type="subTitle"/>
          </p:nvPr>
        </p:nvSpPr>
        <p:spPr>
          <a:xfrm>
            <a:off x="47150" y="462950"/>
            <a:ext cx="4318200" cy="4140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700">
                <a:latin typeface="Montserrat"/>
                <a:ea typeface="Montserrat"/>
                <a:cs typeface="Montserrat"/>
                <a:sym typeface="Montserrat"/>
              </a:rPr>
              <a:t>Agents know the fitness levels of all of their neighbors’ solutions. Deterministically at each timestep they do the following:</a:t>
            </a:r>
            <a:endParaRPr sz="17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 </a:t>
            </a:r>
            <a:r>
              <a:rPr lang="en" sz="1700">
                <a:latin typeface="Montserrat"/>
                <a:ea typeface="Montserrat"/>
                <a:cs typeface="Montserrat"/>
                <a:sym typeface="Montserrat"/>
              </a:rPr>
              <a:t>Exploit the best solution of their neighbors if it surpasses the agent’s own solution</a:t>
            </a:r>
            <a:endParaRPr sz="1700">
              <a:latin typeface="Montserrat"/>
              <a:ea typeface="Montserrat"/>
              <a:cs typeface="Montserrat"/>
              <a:sym typeface="Montserrat"/>
            </a:endParaRPr>
          </a:p>
          <a:p>
            <a:pPr indent="0" lvl="0" marL="457200" rtl="0" algn="l">
              <a:lnSpc>
                <a:spcPct val="80000"/>
              </a:lnSpc>
              <a:spcBef>
                <a:spcPts val="0"/>
              </a:spcBef>
              <a:spcAft>
                <a:spcPts val="0"/>
              </a:spcAft>
              <a:buNone/>
            </a:pPr>
            <a:r>
              <a:rPr i="1" lang="en" sz="1700">
                <a:latin typeface="Montserrat"/>
                <a:ea typeface="Montserrat"/>
                <a:cs typeface="Montserrat"/>
                <a:sym typeface="Montserrat"/>
              </a:rPr>
              <a:t>ex. if neighbor i’s solution has the best fitness in the network, the agent will take neighbor i’s solution</a:t>
            </a:r>
            <a:endParaRPr i="1" sz="1700">
              <a:latin typeface="Montserrat"/>
              <a:ea typeface="Montserrat"/>
              <a:cs typeface="Montserrat"/>
              <a:sym typeface="Montserrat"/>
            </a:endParaRPr>
          </a:p>
          <a:p>
            <a:pPr indent="0" lvl="0" marL="457200" rtl="0" algn="l">
              <a:lnSpc>
                <a:spcPct val="80000"/>
              </a:lnSpc>
              <a:spcBef>
                <a:spcPts val="0"/>
              </a:spcBef>
              <a:spcAft>
                <a:spcPts val="0"/>
              </a:spcAft>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 </a:t>
            </a:r>
            <a:r>
              <a:rPr lang="en" sz="1700">
                <a:latin typeface="Montserrat"/>
                <a:ea typeface="Montserrat"/>
                <a:cs typeface="Montserrat"/>
                <a:sym typeface="Montserrat"/>
              </a:rPr>
              <a:t>Explore new solutions if no neighbor has a better solution by ‘flipping one bit’:</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i="1" lang="en" sz="1700" u="sng">
                <a:latin typeface="Montserrat"/>
                <a:ea typeface="Montserrat"/>
                <a:cs typeface="Montserrat"/>
                <a:sym typeface="Montserrat"/>
              </a:rPr>
              <a:t>example</a:t>
            </a:r>
            <a:r>
              <a:rPr i="1" lang="en" sz="1700">
                <a:latin typeface="Montserrat"/>
                <a:ea typeface="Montserrat"/>
                <a:cs typeface="Montserrat"/>
                <a:sym typeface="Montserrat"/>
              </a:rPr>
              <a:t> (N=10, K&gt;1):</a:t>
            </a:r>
            <a:endParaRPr i="1" sz="1700">
              <a:latin typeface="Montserrat"/>
              <a:ea typeface="Montserrat"/>
              <a:cs typeface="Montserrat"/>
              <a:sym typeface="Montserrat"/>
            </a:endParaRPr>
          </a:p>
          <a:p>
            <a:pPr indent="0" lvl="0" marL="0" rtl="0" algn="l">
              <a:lnSpc>
                <a:spcPct val="80000"/>
              </a:lnSpc>
              <a:spcBef>
                <a:spcPts val="0"/>
              </a:spcBef>
              <a:spcAft>
                <a:spcPts val="0"/>
              </a:spcAft>
              <a:buNone/>
            </a:pPr>
            <a:r>
              <a:rPr i="1" lang="en" sz="1700">
                <a:latin typeface="Montserrat"/>
                <a:ea typeface="Montserrat"/>
                <a:cs typeface="Montserrat"/>
                <a:sym typeface="Montserrat"/>
              </a:rPr>
              <a:t>current solution at t:</a:t>
            </a:r>
            <a:endParaRPr i="1"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i="1" lang="en" sz="1700">
                <a:latin typeface="Montserrat"/>
                <a:ea typeface="Montserrat"/>
                <a:cs typeface="Montserrat"/>
                <a:sym typeface="Montserrat"/>
              </a:rPr>
              <a:t>0000000001 with fitness ‘62’</a:t>
            </a:r>
            <a:endParaRPr i="1" sz="1700">
              <a:latin typeface="Montserrat"/>
              <a:ea typeface="Montserrat"/>
              <a:cs typeface="Montserrat"/>
              <a:sym typeface="Montserrat"/>
            </a:endParaRPr>
          </a:p>
          <a:p>
            <a:pPr indent="0" lvl="0" marL="0" rtl="0" algn="l">
              <a:lnSpc>
                <a:spcPct val="80000"/>
              </a:lnSpc>
              <a:spcBef>
                <a:spcPts val="0"/>
              </a:spcBef>
              <a:spcAft>
                <a:spcPts val="0"/>
              </a:spcAft>
              <a:buNone/>
            </a:pPr>
            <a:r>
              <a:rPr i="1" lang="en" sz="1700">
                <a:latin typeface="Montserrat"/>
                <a:ea typeface="Montserrat"/>
                <a:cs typeface="Montserrat"/>
                <a:sym typeface="Montserrat"/>
              </a:rPr>
              <a:t>explored solution for t+1: </a:t>
            </a:r>
            <a:endParaRPr i="1"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i="1" lang="en" sz="1700">
                <a:latin typeface="Montserrat"/>
                <a:ea typeface="Montserrat"/>
                <a:cs typeface="Montserrat"/>
                <a:sym typeface="Montserrat"/>
              </a:rPr>
              <a:t>0000100000 with fitness ‘48</a:t>
            </a:r>
            <a:endParaRPr i="1" sz="1700">
              <a:latin typeface="Montserrat"/>
              <a:ea typeface="Montserrat"/>
              <a:cs typeface="Montserrat"/>
              <a:sym typeface="Montserrat"/>
            </a:endParaRPr>
          </a:p>
        </p:txBody>
      </p:sp>
      <p:sp>
        <p:nvSpPr>
          <p:cNvPr id="894" name="Google Shape;894;p87"/>
          <p:cNvSpPr txBox="1"/>
          <p:nvPr>
            <p:ph idx="1" type="subTitle"/>
          </p:nvPr>
        </p:nvSpPr>
        <p:spPr>
          <a:xfrm>
            <a:off x="5558575" y="3524300"/>
            <a:ext cx="2980800" cy="136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t>
            </a:r>
            <a:endParaRPr sz="1400"/>
          </a:p>
        </p:txBody>
      </p:sp>
      <p:sp>
        <p:nvSpPr>
          <p:cNvPr id="895" name="Google Shape;895;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87"/>
          <p:cNvSpPr txBox="1"/>
          <p:nvPr/>
        </p:nvSpPr>
        <p:spPr>
          <a:xfrm>
            <a:off x="4159425" y="576100"/>
            <a:ext cx="623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NetLogo code:</a:t>
            </a:r>
            <a:endParaRPr sz="1800">
              <a:solidFill>
                <a:schemeClr val="dk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8"/>
          <p:cNvSpPr txBox="1"/>
          <p:nvPr>
            <p:ph type="ctrTitle"/>
          </p:nvPr>
        </p:nvSpPr>
        <p:spPr>
          <a:xfrm>
            <a:off x="-163150" y="-78825"/>
            <a:ext cx="4528500" cy="5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latin typeface="Montserrat"/>
                <a:ea typeface="Montserrat"/>
                <a:cs typeface="Montserrat"/>
                <a:sym typeface="Montserrat"/>
              </a:rPr>
              <a:t>Lazer &amp; Friedman Model</a:t>
            </a:r>
            <a:endParaRPr sz="2480">
              <a:latin typeface="Montserrat"/>
              <a:ea typeface="Montserrat"/>
              <a:cs typeface="Montserrat"/>
              <a:sym typeface="Montserrat"/>
            </a:endParaRPr>
          </a:p>
        </p:txBody>
      </p:sp>
      <p:sp>
        <p:nvSpPr>
          <p:cNvPr id="902" name="Google Shape;902;p88"/>
          <p:cNvSpPr txBox="1"/>
          <p:nvPr>
            <p:ph idx="1" type="subTitle"/>
          </p:nvPr>
        </p:nvSpPr>
        <p:spPr>
          <a:xfrm>
            <a:off x="5558575" y="3524300"/>
            <a:ext cx="2980800" cy="136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t>
            </a:r>
            <a:endParaRPr sz="1400"/>
          </a:p>
        </p:txBody>
      </p:sp>
      <p:sp>
        <p:nvSpPr>
          <p:cNvPr id="903" name="Google Shape;903;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4" name="Google Shape;904;p88"/>
          <p:cNvSpPr txBox="1"/>
          <p:nvPr>
            <p:ph idx="1" type="subTitle"/>
          </p:nvPr>
        </p:nvSpPr>
        <p:spPr>
          <a:xfrm>
            <a:off x="47150" y="462950"/>
            <a:ext cx="4318200" cy="4140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700">
                <a:latin typeface="Montserrat"/>
                <a:ea typeface="Montserrat"/>
                <a:cs typeface="Montserrat"/>
                <a:sym typeface="Montserrat"/>
              </a:rPr>
              <a:t>Agents know the fitness levels of all of their neighbors’ solutions. Deterministically at each timestep they do the following:</a:t>
            </a:r>
            <a:endParaRPr sz="17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 Exploit the best solution of their neighbors if it surpasses the agent’s own solution</a:t>
            </a:r>
            <a:endParaRPr sz="1700">
              <a:latin typeface="Montserrat"/>
              <a:ea typeface="Montserrat"/>
              <a:cs typeface="Montserrat"/>
              <a:sym typeface="Montserrat"/>
            </a:endParaRPr>
          </a:p>
          <a:p>
            <a:pPr indent="0" lvl="0" marL="457200" rtl="0" algn="l">
              <a:lnSpc>
                <a:spcPct val="80000"/>
              </a:lnSpc>
              <a:spcBef>
                <a:spcPts val="0"/>
              </a:spcBef>
              <a:spcAft>
                <a:spcPts val="0"/>
              </a:spcAft>
              <a:buNone/>
            </a:pPr>
            <a:r>
              <a:rPr i="1" lang="en" sz="1700">
                <a:latin typeface="Montserrat"/>
                <a:ea typeface="Montserrat"/>
                <a:cs typeface="Montserrat"/>
                <a:sym typeface="Montserrat"/>
              </a:rPr>
              <a:t>ex. if neighbor i’s solution has the best fitness in the network, the agent will take neighbor i’s solution</a:t>
            </a:r>
            <a:endParaRPr i="1" sz="1700">
              <a:latin typeface="Montserrat"/>
              <a:ea typeface="Montserrat"/>
              <a:cs typeface="Montserrat"/>
              <a:sym typeface="Montserrat"/>
            </a:endParaRPr>
          </a:p>
          <a:p>
            <a:pPr indent="0" lvl="0" marL="457200" rtl="0" algn="l">
              <a:lnSpc>
                <a:spcPct val="80000"/>
              </a:lnSpc>
              <a:spcBef>
                <a:spcPts val="0"/>
              </a:spcBef>
              <a:spcAft>
                <a:spcPts val="0"/>
              </a:spcAft>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 Explore new solutions if no neighbor has a better solution by ‘flipping one bit’:</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i="1" lang="en" sz="1700" u="sng">
                <a:latin typeface="Montserrat"/>
                <a:ea typeface="Montserrat"/>
                <a:cs typeface="Montserrat"/>
                <a:sym typeface="Montserrat"/>
              </a:rPr>
              <a:t>example</a:t>
            </a:r>
            <a:r>
              <a:rPr i="1" lang="en" sz="1700">
                <a:latin typeface="Montserrat"/>
                <a:ea typeface="Montserrat"/>
                <a:cs typeface="Montserrat"/>
                <a:sym typeface="Montserrat"/>
              </a:rPr>
              <a:t> (N=10, K&gt;1):</a:t>
            </a:r>
            <a:endParaRPr i="1" sz="1700">
              <a:latin typeface="Montserrat"/>
              <a:ea typeface="Montserrat"/>
              <a:cs typeface="Montserrat"/>
              <a:sym typeface="Montserrat"/>
            </a:endParaRPr>
          </a:p>
          <a:p>
            <a:pPr indent="0" lvl="0" marL="0" rtl="0" algn="l">
              <a:lnSpc>
                <a:spcPct val="80000"/>
              </a:lnSpc>
              <a:spcBef>
                <a:spcPts val="0"/>
              </a:spcBef>
              <a:spcAft>
                <a:spcPts val="0"/>
              </a:spcAft>
              <a:buNone/>
            </a:pPr>
            <a:r>
              <a:rPr i="1" lang="en" sz="1700">
                <a:latin typeface="Montserrat"/>
                <a:ea typeface="Montserrat"/>
                <a:cs typeface="Montserrat"/>
                <a:sym typeface="Montserrat"/>
              </a:rPr>
              <a:t>current solution at t:</a:t>
            </a:r>
            <a:endParaRPr i="1"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i="1" lang="en" sz="1700">
                <a:latin typeface="Montserrat"/>
                <a:ea typeface="Montserrat"/>
                <a:cs typeface="Montserrat"/>
                <a:sym typeface="Montserrat"/>
              </a:rPr>
              <a:t>0000000001 with fitness ‘62’</a:t>
            </a:r>
            <a:endParaRPr i="1" sz="1700">
              <a:latin typeface="Montserrat"/>
              <a:ea typeface="Montserrat"/>
              <a:cs typeface="Montserrat"/>
              <a:sym typeface="Montserrat"/>
            </a:endParaRPr>
          </a:p>
          <a:p>
            <a:pPr indent="0" lvl="0" marL="0" rtl="0" algn="l">
              <a:lnSpc>
                <a:spcPct val="80000"/>
              </a:lnSpc>
              <a:spcBef>
                <a:spcPts val="0"/>
              </a:spcBef>
              <a:spcAft>
                <a:spcPts val="0"/>
              </a:spcAft>
              <a:buNone/>
            </a:pPr>
            <a:r>
              <a:rPr i="1" lang="en" sz="1700">
                <a:latin typeface="Montserrat"/>
                <a:ea typeface="Montserrat"/>
                <a:cs typeface="Montserrat"/>
                <a:sym typeface="Montserrat"/>
              </a:rPr>
              <a:t>explored solution for t+1: </a:t>
            </a:r>
            <a:endParaRPr i="1"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i="1" lang="en" sz="1700">
                <a:latin typeface="Montserrat"/>
                <a:ea typeface="Montserrat"/>
                <a:cs typeface="Montserrat"/>
                <a:sym typeface="Montserrat"/>
              </a:rPr>
              <a:t>0000100000 with fitness ‘48</a:t>
            </a:r>
            <a:endParaRPr i="1" sz="1700">
              <a:latin typeface="Montserrat"/>
              <a:ea typeface="Montserrat"/>
              <a:cs typeface="Montserrat"/>
              <a:sym typeface="Montserrat"/>
            </a:endParaRPr>
          </a:p>
        </p:txBody>
      </p:sp>
      <p:sp>
        <p:nvSpPr>
          <p:cNvPr id="905" name="Google Shape;905;p88"/>
          <p:cNvSpPr txBox="1"/>
          <p:nvPr>
            <p:ph type="ctrTitle"/>
          </p:nvPr>
        </p:nvSpPr>
        <p:spPr>
          <a:xfrm>
            <a:off x="4572000" y="-78825"/>
            <a:ext cx="4528500" cy="5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780">
                <a:latin typeface="Montserrat"/>
                <a:ea typeface="Montserrat"/>
                <a:cs typeface="Montserrat"/>
                <a:sym typeface="Montserrat"/>
              </a:rPr>
              <a:t>with </a:t>
            </a:r>
            <a:r>
              <a:rPr lang="en" sz="2780">
                <a:latin typeface="Montserrat"/>
                <a:ea typeface="Montserrat"/>
                <a:cs typeface="Montserrat"/>
                <a:sym typeface="Montserrat"/>
              </a:rPr>
              <a:t>ActInf</a:t>
            </a:r>
            <a:r>
              <a:rPr lang="en" sz="2780">
                <a:latin typeface="Montserrat"/>
                <a:ea typeface="Montserrat"/>
                <a:cs typeface="Montserrat"/>
                <a:sym typeface="Montserrat"/>
              </a:rPr>
              <a:t> Agents</a:t>
            </a:r>
            <a:endParaRPr sz="2780">
              <a:latin typeface="Montserrat"/>
              <a:ea typeface="Montserrat"/>
              <a:cs typeface="Montserrat"/>
              <a:sym typeface="Montserrat"/>
            </a:endParaRPr>
          </a:p>
        </p:txBody>
      </p:sp>
      <p:sp>
        <p:nvSpPr>
          <p:cNvPr id="906" name="Google Shape;906;p88"/>
          <p:cNvSpPr/>
          <p:nvPr/>
        </p:nvSpPr>
        <p:spPr>
          <a:xfrm>
            <a:off x="4085375" y="98075"/>
            <a:ext cx="486600" cy="20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07" name="Google Shape;907;p88"/>
          <p:cNvCxnSpPr/>
          <p:nvPr/>
        </p:nvCxnSpPr>
        <p:spPr>
          <a:xfrm>
            <a:off x="4388550" y="491525"/>
            <a:ext cx="35400" cy="4379100"/>
          </a:xfrm>
          <a:prstGeom prst="straightConnector1">
            <a:avLst/>
          </a:prstGeom>
          <a:noFill/>
          <a:ln cap="flat" cmpd="sng" w="28575">
            <a:solidFill>
              <a:schemeClr val="dk2"/>
            </a:solidFill>
            <a:prstDash val="solid"/>
            <a:round/>
            <a:headEnd len="med" w="med" type="none"/>
            <a:tailEnd len="med" w="med" type="none"/>
          </a:ln>
        </p:spPr>
      </p:cxnSp>
      <p:sp>
        <p:nvSpPr>
          <p:cNvPr id="908" name="Google Shape;908;p88"/>
          <p:cNvSpPr txBox="1"/>
          <p:nvPr>
            <p:ph idx="1" type="subTitle"/>
          </p:nvPr>
        </p:nvSpPr>
        <p:spPr>
          <a:xfrm>
            <a:off x="4571975" y="493100"/>
            <a:ext cx="4318200" cy="4140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700">
                <a:latin typeface="Montserrat"/>
                <a:ea typeface="Montserrat"/>
                <a:cs typeface="Montserrat"/>
                <a:sym typeface="Montserrat"/>
              </a:rPr>
              <a:t>Agents only knows the fitness level of a neighbor’s solution if they ‘attend’ to that neighbor. Agent chooses, based on FEP, at each timestep to do the following:</a:t>
            </a:r>
            <a:endParaRPr sz="17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 Exploit one of their neighbors, revealing that neighbor’s fitness</a:t>
            </a:r>
            <a:endParaRPr sz="1700">
              <a:latin typeface="Montserrat"/>
              <a:ea typeface="Montserrat"/>
              <a:cs typeface="Montserrat"/>
              <a:sym typeface="Montserrat"/>
            </a:endParaRPr>
          </a:p>
          <a:p>
            <a:pPr indent="0" lvl="0" marL="457200" rtl="0" algn="l">
              <a:lnSpc>
                <a:spcPct val="80000"/>
              </a:lnSpc>
              <a:spcBef>
                <a:spcPts val="0"/>
              </a:spcBef>
              <a:spcAft>
                <a:spcPts val="0"/>
              </a:spcAft>
              <a:buNone/>
            </a:pPr>
            <a:r>
              <a:rPr i="1" lang="en" sz="1700">
                <a:latin typeface="Montserrat"/>
                <a:ea typeface="Montserrat"/>
                <a:cs typeface="Montserrat"/>
                <a:sym typeface="Montserrat"/>
              </a:rPr>
              <a:t>ex. if chosen neighbor’s solution’s fitness is higher, agent changes to it else keeps current fitness</a:t>
            </a:r>
            <a:endParaRPr i="1" sz="1700">
              <a:latin typeface="Montserrat"/>
              <a:ea typeface="Montserrat"/>
              <a:cs typeface="Montserrat"/>
              <a:sym typeface="Montserrat"/>
            </a:endParaRPr>
          </a:p>
          <a:p>
            <a:pPr indent="0" lvl="0" marL="457200" rtl="0" algn="l">
              <a:lnSpc>
                <a:spcPct val="80000"/>
              </a:lnSpc>
              <a:spcBef>
                <a:spcPts val="0"/>
              </a:spcBef>
              <a:spcAft>
                <a:spcPts val="0"/>
              </a:spcAft>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lang="en" sz="1700">
                <a:latin typeface="Montserrat"/>
                <a:ea typeface="Montserrat"/>
                <a:cs typeface="Montserrat"/>
                <a:sym typeface="Montserrat"/>
              </a:rPr>
              <a:t>- Explore new solutions if agent so chooses (based on FEP):</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rPr i="1" lang="en" sz="1700" u="sng">
                <a:latin typeface="Montserrat"/>
                <a:ea typeface="Montserrat"/>
                <a:cs typeface="Montserrat"/>
                <a:sym typeface="Montserrat"/>
              </a:rPr>
              <a:t>example</a:t>
            </a:r>
            <a:r>
              <a:rPr i="1" lang="en" sz="1700">
                <a:latin typeface="Montserrat"/>
                <a:ea typeface="Montserrat"/>
                <a:cs typeface="Montserrat"/>
                <a:sym typeface="Montserrat"/>
              </a:rPr>
              <a:t> (N=10, K&gt;1):</a:t>
            </a:r>
            <a:endParaRPr i="1" sz="1700">
              <a:latin typeface="Montserrat"/>
              <a:ea typeface="Montserrat"/>
              <a:cs typeface="Montserrat"/>
              <a:sym typeface="Montserrat"/>
            </a:endParaRPr>
          </a:p>
          <a:p>
            <a:pPr indent="0" lvl="0" marL="0" rtl="0" algn="l">
              <a:lnSpc>
                <a:spcPct val="80000"/>
              </a:lnSpc>
              <a:spcBef>
                <a:spcPts val="0"/>
              </a:spcBef>
              <a:spcAft>
                <a:spcPts val="0"/>
              </a:spcAft>
              <a:buNone/>
            </a:pPr>
            <a:r>
              <a:rPr i="1" lang="en" sz="1700">
                <a:latin typeface="Montserrat"/>
                <a:ea typeface="Montserrat"/>
                <a:cs typeface="Montserrat"/>
                <a:sym typeface="Montserrat"/>
              </a:rPr>
              <a:t>current solution at t:</a:t>
            </a:r>
            <a:endParaRPr i="1"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i="1" lang="en" sz="1700">
                <a:latin typeface="Montserrat"/>
                <a:ea typeface="Montserrat"/>
                <a:cs typeface="Montserrat"/>
                <a:sym typeface="Montserrat"/>
              </a:rPr>
              <a:t>0000000001 with fitness ‘62’</a:t>
            </a:r>
            <a:endParaRPr i="1" sz="1700">
              <a:latin typeface="Montserrat"/>
              <a:ea typeface="Montserrat"/>
              <a:cs typeface="Montserrat"/>
              <a:sym typeface="Montserrat"/>
            </a:endParaRPr>
          </a:p>
          <a:p>
            <a:pPr indent="0" lvl="0" marL="0" rtl="0" algn="l">
              <a:lnSpc>
                <a:spcPct val="80000"/>
              </a:lnSpc>
              <a:spcBef>
                <a:spcPts val="0"/>
              </a:spcBef>
              <a:spcAft>
                <a:spcPts val="0"/>
              </a:spcAft>
              <a:buNone/>
            </a:pPr>
            <a:r>
              <a:rPr i="1" lang="en" sz="1700">
                <a:latin typeface="Montserrat"/>
                <a:ea typeface="Montserrat"/>
                <a:cs typeface="Montserrat"/>
                <a:sym typeface="Montserrat"/>
              </a:rPr>
              <a:t>explored solution for t+1: </a:t>
            </a:r>
            <a:endParaRPr i="1"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i="1" lang="en" sz="1700">
                <a:latin typeface="Montserrat"/>
                <a:ea typeface="Montserrat"/>
                <a:cs typeface="Montserrat"/>
                <a:sym typeface="Montserrat"/>
              </a:rPr>
              <a:t>0000100000 with fitness ‘48</a:t>
            </a:r>
            <a:endParaRPr i="1" sz="1700">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89"/>
          <p:cNvSpPr txBox="1"/>
          <p:nvPr>
            <p:ph type="ctrTitle"/>
          </p:nvPr>
        </p:nvSpPr>
        <p:spPr>
          <a:xfrm>
            <a:off x="-163150" y="-78825"/>
            <a:ext cx="4528500" cy="5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latin typeface="Montserrat"/>
                <a:ea typeface="Montserrat"/>
                <a:cs typeface="Montserrat"/>
                <a:sym typeface="Montserrat"/>
              </a:rPr>
              <a:t>Lazer &amp; Friedman Model</a:t>
            </a:r>
            <a:endParaRPr sz="2480">
              <a:latin typeface="Montserrat"/>
              <a:ea typeface="Montserrat"/>
              <a:cs typeface="Montserrat"/>
              <a:sym typeface="Montserrat"/>
            </a:endParaRPr>
          </a:p>
        </p:txBody>
      </p:sp>
      <p:sp>
        <p:nvSpPr>
          <p:cNvPr id="914" name="Google Shape;914;p89"/>
          <p:cNvSpPr txBox="1"/>
          <p:nvPr>
            <p:ph idx="1" type="subTitle"/>
          </p:nvPr>
        </p:nvSpPr>
        <p:spPr>
          <a:xfrm>
            <a:off x="5558575" y="3524300"/>
            <a:ext cx="2980800" cy="136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t>
            </a:r>
            <a:endParaRPr sz="1400"/>
          </a:p>
        </p:txBody>
      </p:sp>
      <p:sp>
        <p:nvSpPr>
          <p:cNvPr id="915" name="Google Shape;915;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6" name="Google Shape;916;p89"/>
          <p:cNvSpPr txBox="1"/>
          <p:nvPr>
            <p:ph idx="1" type="subTitle"/>
          </p:nvPr>
        </p:nvSpPr>
        <p:spPr>
          <a:xfrm>
            <a:off x="47150" y="462950"/>
            <a:ext cx="8973900" cy="4140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700" u="sng">
                <a:latin typeface="Montserrat"/>
                <a:ea typeface="Montserrat"/>
                <a:cs typeface="Montserrat"/>
                <a:sym typeface="Montserrat"/>
              </a:rPr>
              <a:t>Additional modifications/questions:</a:t>
            </a:r>
            <a:endParaRPr b="1" sz="1700" u="sng">
              <a:latin typeface="Montserrat"/>
              <a:ea typeface="Montserrat"/>
              <a:cs typeface="Montserrat"/>
              <a:sym typeface="Montserrat"/>
            </a:endParaRPr>
          </a:p>
          <a:p>
            <a:pPr indent="0" lvl="0" marL="0" rtl="0" algn="l">
              <a:lnSpc>
                <a:spcPct val="80000"/>
              </a:lnSpc>
              <a:spcBef>
                <a:spcPts val="0"/>
              </a:spcBef>
              <a:spcAft>
                <a:spcPts val="0"/>
              </a:spcAft>
              <a:buNone/>
            </a:pPr>
            <a:r>
              <a:t/>
            </a:r>
            <a:endParaRPr b="1" sz="1700" u="sng">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b="1" lang="en" sz="1700" u="sng">
                <a:latin typeface="Montserrat"/>
                <a:ea typeface="Montserrat"/>
                <a:cs typeface="Montserrat"/>
                <a:sym typeface="Montserrat"/>
              </a:rPr>
              <a:t>Consider the long-term impact of the task:</a:t>
            </a:r>
            <a:r>
              <a:rPr lang="en" sz="1700">
                <a:latin typeface="Montserrat"/>
                <a:ea typeface="Montserrat"/>
                <a:cs typeface="Montserrat"/>
                <a:sym typeface="Montserrat"/>
              </a:rPr>
              <a:t> If agents actually </a:t>
            </a:r>
            <a:r>
              <a:rPr i="1" lang="en" sz="1700">
                <a:latin typeface="Montserrat"/>
                <a:ea typeface="Montserrat"/>
                <a:cs typeface="Montserrat"/>
                <a:sym typeface="Montserrat"/>
              </a:rPr>
              <a:t>learn </a:t>
            </a:r>
            <a:r>
              <a:rPr lang="en" sz="1700">
                <a:latin typeface="Montserrat"/>
                <a:ea typeface="Montserrat"/>
                <a:cs typeface="Montserrat"/>
                <a:sym typeface="Montserrat"/>
              </a:rPr>
              <a:t>from these experiences, what is the longevity of this performance? Shouldn’t agents perform </a:t>
            </a:r>
            <a:r>
              <a:rPr i="1" lang="en" sz="1700">
                <a:latin typeface="Montserrat"/>
                <a:ea typeface="Montserrat"/>
                <a:cs typeface="Montserrat"/>
                <a:sym typeface="Montserrat"/>
              </a:rPr>
              <a:t>better </a:t>
            </a:r>
            <a:r>
              <a:rPr lang="en" sz="1700">
                <a:latin typeface="Montserrat"/>
                <a:ea typeface="Montserrat"/>
                <a:cs typeface="Montserrat"/>
                <a:sym typeface="Montserrat"/>
              </a:rPr>
              <a:t>on a second trial?</a:t>
            </a:r>
            <a:endParaRPr sz="1700">
              <a:latin typeface="Montserrat"/>
              <a:ea typeface="Montserrat"/>
              <a:cs typeface="Montserrat"/>
              <a:sym typeface="Montserrat"/>
            </a:endParaRPr>
          </a:p>
          <a:p>
            <a:pPr indent="-336550" lvl="1" marL="914400" rtl="0" algn="l">
              <a:lnSpc>
                <a:spcPct val="80000"/>
              </a:lnSpc>
              <a:spcBef>
                <a:spcPts val="0"/>
              </a:spcBef>
              <a:spcAft>
                <a:spcPts val="0"/>
              </a:spcAft>
              <a:buSzPts val="1700"/>
              <a:buFont typeface="Montserrat"/>
              <a:buChar char="-"/>
            </a:pPr>
            <a:r>
              <a:rPr lang="en" sz="1700" u="sng">
                <a:latin typeface="Montserrat"/>
                <a:ea typeface="Montserrat"/>
                <a:cs typeface="Montserrat"/>
                <a:sym typeface="Montserrat"/>
              </a:rPr>
              <a:t>Change</a:t>
            </a:r>
            <a:r>
              <a:rPr lang="en" sz="1700">
                <a:latin typeface="Montserrat"/>
                <a:ea typeface="Montserrat"/>
                <a:cs typeface="Montserrat"/>
                <a:sym typeface="Montserrat"/>
              </a:rPr>
              <a:t>: </a:t>
            </a:r>
            <a:r>
              <a:rPr b="1" lang="en" sz="1700">
                <a:latin typeface="Montserrat"/>
                <a:ea typeface="Montserrat"/>
                <a:cs typeface="Montserrat"/>
                <a:sym typeface="Montserrat"/>
              </a:rPr>
              <a:t>Two-stage trial</a:t>
            </a:r>
            <a:r>
              <a:rPr lang="en" sz="1700">
                <a:latin typeface="Montserrat"/>
                <a:ea typeface="Montserrat"/>
                <a:cs typeface="Montserrat"/>
                <a:sym typeface="Montserrat"/>
              </a:rPr>
              <a:t> with a unique NK landscape for each and plot results</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What is the impact of this task on agent’s beliefs, for example, their sense of ‘Personal Efficacy’? Are agents better prepared for handling tasks individually and/or collectively going forward?</a:t>
            </a:r>
            <a:endParaRPr sz="1700">
              <a:latin typeface="Montserrat"/>
              <a:ea typeface="Montserrat"/>
              <a:cs typeface="Montserrat"/>
              <a:sym typeface="Montserrat"/>
            </a:endParaRPr>
          </a:p>
          <a:p>
            <a:pPr indent="-336550" lvl="1" marL="914400" rtl="0" algn="l">
              <a:lnSpc>
                <a:spcPct val="80000"/>
              </a:lnSpc>
              <a:spcBef>
                <a:spcPts val="0"/>
              </a:spcBef>
              <a:spcAft>
                <a:spcPts val="0"/>
              </a:spcAft>
              <a:buSzPts val="1700"/>
              <a:buFont typeface="Montserrat"/>
              <a:buChar char="-"/>
            </a:pPr>
            <a:r>
              <a:rPr lang="en" sz="1700" u="sng">
                <a:latin typeface="Montserrat"/>
                <a:ea typeface="Montserrat"/>
                <a:cs typeface="Montserrat"/>
                <a:sym typeface="Montserrat"/>
              </a:rPr>
              <a:t>Change</a:t>
            </a:r>
            <a:r>
              <a:rPr lang="en" sz="1700">
                <a:latin typeface="Montserrat"/>
                <a:ea typeface="Montserrat"/>
                <a:cs typeface="Montserrat"/>
                <a:sym typeface="Montserrat"/>
              </a:rPr>
              <a:t>: </a:t>
            </a:r>
            <a:r>
              <a:rPr b="1" lang="en" sz="1700">
                <a:latin typeface="Montserrat"/>
                <a:ea typeface="Montserrat"/>
                <a:cs typeface="Montserrat"/>
                <a:sym typeface="Montserrat"/>
              </a:rPr>
              <a:t>track </a:t>
            </a:r>
            <a:r>
              <a:rPr b="1" i="1" lang="en" sz="1700">
                <a:latin typeface="Montserrat"/>
                <a:ea typeface="Montserrat"/>
                <a:cs typeface="Montserrat"/>
                <a:sym typeface="Montserrat"/>
              </a:rPr>
              <a:t>P(o=improvement|s=self)</a:t>
            </a:r>
            <a:r>
              <a:rPr lang="en" sz="1700">
                <a:latin typeface="Montserrat"/>
                <a:ea typeface="Montserrat"/>
                <a:cs typeface="Montserrat"/>
                <a:sym typeface="Montserrat"/>
              </a:rPr>
              <a:t> over time</a:t>
            </a:r>
            <a:endParaRPr sz="1700">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latin typeface="Montserrat"/>
              <a:ea typeface="Montserrat"/>
              <a:cs typeface="Montserrat"/>
              <a:sym typeface="Montserrat"/>
            </a:endParaRPr>
          </a:p>
          <a:p>
            <a:pPr indent="-336550" lvl="0" marL="457200" rtl="0" algn="l">
              <a:lnSpc>
                <a:spcPct val="80000"/>
              </a:lnSpc>
              <a:spcBef>
                <a:spcPts val="0"/>
              </a:spcBef>
              <a:spcAft>
                <a:spcPts val="0"/>
              </a:spcAft>
              <a:buSzPts val="1700"/>
              <a:buFont typeface="Montserrat"/>
              <a:buChar char="-"/>
            </a:pPr>
            <a:r>
              <a:rPr lang="en" sz="1700">
                <a:latin typeface="Montserrat"/>
                <a:ea typeface="Montserrat"/>
                <a:cs typeface="Montserrat"/>
                <a:sym typeface="Montserrat"/>
              </a:rPr>
              <a:t>Say we have multiple groups – for example a </a:t>
            </a:r>
            <a:r>
              <a:rPr i="1" lang="en" sz="1700">
                <a:latin typeface="Montserrat"/>
                <a:ea typeface="Montserrat"/>
                <a:cs typeface="Montserrat"/>
                <a:sym typeface="Montserrat"/>
              </a:rPr>
              <a:t>Problems-Based Learning</a:t>
            </a:r>
            <a:r>
              <a:rPr lang="en" sz="1700">
                <a:latin typeface="Montserrat"/>
                <a:ea typeface="Montserrat"/>
                <a:cs typeface="Montserrat"/>
                <a:sym typeface="Montserrat"/>
              </a:rPr>
              <a:t> assignment for students – split into N groups of M agents?</a:t>
            </a:r>
            <a:endParaRPr sz="1700">
              <a:latin typeface="Montserrat"/>
              <a:ea typeface="Montserrat"/>
              <a:cs typeface="Montserrat"/>
              <a:sym typeface="Montserrat"/>
            </a:endParaRPr>
          </a:p>
          <a:p>
            <a:pPr indent="-336550" lvl="1" marL="914400" rtl="0" algn="l">
              <a:lnSpc>
                <a:spcPct val="80000"/>
              </a:lnSpc>
              <a:spcBef>
                <a:spcPts val="0"/>
              </a:spcBef>
              <a:spcAft>
                <a:spcPts val="0"/>
              </a:spcAft>
              <a:buSzPts val="1700"/>
              <a:buFont typeface="Montserrat"/>
              <a:buChar char="-"/>
            </a:pPr>
            <a:r>
              <a:rPr lang="en" sz="1700" u="sng">
                <a:latin typeface="Montserrat"/>
                <a:ea typeface="Montserrat"/>
                <a:cs typeface="Montserrat"/>
                <a:sym typeface="Montserrat"/>
              </a:rPr>
              <a:t>Change</a:t>
            </a:r>
            <a:r>
              <a:rPr lang="en" sz="1700">
                <a:latin typeface="Montserrat"/>
                <a:ea typeface="Montserrat"/>
                <a:cs typeface="Montserrat"/>
                <a:sym typeface="Montserrat"/>
              </a:rPr>
              <a:t>: </a:t>
            </a:r>
            <a:r>
              <a:rPr b="1" lang="en" sz="1700">
                <a:latin typeface="Montserrat"/>
                <a:ea typeface="Montserrat"/>
                <a:cs typeface="Montserrat"/>
                <a:sym typeface="Montserrat"/>
              </a:rPr>
              <a:t>additional ‘subgroups’ option</a:t>
            </a:r>
            <a:r>
              <a:rPr lang="en" sz="1700">
                <a:latin typeface="Montserrat"/>
                <a:ea typeface="Montserrat"/>
                <a:cs typeface="Montserrat"/>
                <a:sym typeface="Montserrat"/>
              </a:rPr>
              <a:t> for making network into N separate subnetworks of M agents</a:t>
            </a:r>
            <a:endParaRPr sz="1700">
              <a:latin typeface="Montserrat"/>
              <a:ea typeface="Montserrat"/>
              <a:cs typeface="Montserrat"/>
              <a:sym typeface="Montserrat"/>
            </a:endParaRPr>
          </a:p>
        </p:txBody>
      </p:sp>
      <p:sp>
        <p:nvSpPr>
          <p:cNvPr id="917" name="Google Shape;917;p89"/>
          <p:cNvSpPr txBox="1"/>
          <p:nvPr>
            <p:ph type="ctrTitle"/>
          </p:nvPr>
        </p:nvSpPr>
        <p:spPr>
          <a:xfrm>
            <a:off x="4572000" y="-78825"/>
            <a:ext cx="4528500" cy="5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780">
                <a:latin typeface="Montserrat"/>
                <a:ea typeface="Montserrat"/>
                <a:cs typeface="Montserrat"/>
                <a:sym typeface="Montserrat"/>
              </a:rPr>
              <a:t>with ActInf Agents</a:t>
            </a:r>
            <a:endParaRPr sz="2780">
              <a:latin typeface="Montserrat"/>
              <a:ea typeface="Montserrat"/>
              <a:cs typeface="Montserrat"/>
              <a:sym typeface="Montserrat"/>
            </a:endParaRPr>
          </a:p>
        </p:txBody>
      </p:sp>
      <p:sp>
        <p:nvSpPr>
          <p:cNvPr id="918" name="Google Shape;918;p89"/>
          <p:cNvSpPr/>
          <p:nvPr/>
        </p:nvSpPr>
        <p:spPr>
          <a:xfrm>
            <a:off x="4085375" y="98075"/>
            <a:ext cx="486600" cy="207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p90"/>
          <p:cNvPicPr preferRelativeResize="0"/>
          <p:nvPr/>
        </p:nvPicPr>
        <p:blipFill>
          <a:blip r:embed="rId3">
            <a:alphaModFix/>
          </a:blip>
          <a:stretch>
            <a:fillRect/>
          </a:stretch>
        </p:blipFill>
        <p:spPr>
          <a:xfrm>
            <a:off x="0" y="552325"/>
            <a:ext cx="9143999" cy="4205611"/>
          </a:xfrm>
          <a:prstGeom prst="rect">
            <a:avLst/>
          </a:prstGeom>
          <a:noFill/>
          <a:ln>
            <a:noFill/>
          </a:ln>
        </p:spPr>
      </p:pic>
      <p:sp>
        <p:nvSpPr>
          <p:cNvPr id="924" name="Google Shape;924;p90"/>
          <p:cNvSpPr txBox="1"/>
          <p:nvPr>
            <p:ph type="ctrTitle"/>
          </p:nvPr>
        </p:nvSpPr>
        <p:spPr>
          <a:xfrm>
            <a:off x="-127350" y="-240275"/>
            <a:ext cx="93987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580">
                <a:latin typeface="Montserrat"/>
                <a:ea typeface="Montserrat"/>
                <a:cs typeface="Montserrat"/>
                <a:sym typeface="Montserrat"/>
              </a:rPr>
              <a:t>‘Trial 0’ : random network, fully connected, 30 agents</a:t>
            </a:r>
            <a:endParaRPr sz="2580">
              <a:latin typeface="Montserrat"/>
              <a:ea typeface="Montserrat"/>
              <a:cs typeface="Montserrat"/>
              <a:sym typeface="Montserrat"/>
            </a:endParaRPr>
          </a:p>
        </p:txBody>
      </p:sp>
      <p:sp>
        <p:nvSpPr>
          <p:cNvPr id="925" name="Google Shape;925;p90"/>
          <p:cNvSpPr txBox="1"/>
          <p:nvPr>
            <p:ph idx="1" type="subTitle"/>
          </p:nvPr>
        </p:nvSpPr>
        <p:spPr>
          <a:xfrm>
            <a:off x="5558575" y="3524300"/>
            <a:ext cx="2980800" cy="136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a:t>
            </a:r>
            <a:endParaRPr sz="1400"/>
          </a:p>
        </p:txBody>
      </p:sp>
      <p:sp>
        <p:nvSpPr>
          <p:cNvPr id="926" name="Google Shape;926;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7" name="Google Shape;927;p90"/>
          <p:cNvSpPr/>
          <p:nvPr/>
        </p:nvSpPr>
        <p:spPr>
          <a:xfrm>
            <a:off x="62350" y="2512875"/>
            <a:ext cx="2355300" cy="2000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28" name="Google Shape;928;p90"/>
          <p:cNvPicPr preferRelativeResize="0"/>
          <p:nvPr/>
        </p:nvPicPr>
        <p:blipFill>
          <a:blip r:embed="rId4">
            <a:alphaModFix/>
          </a:blip>
          <a:stretch>
            <a:fillRect/>
          </a:stretch>
        </p:blipFill>
        <p:spPr>
          <a:xfrm>
            <a:off x="156275" y="4604951"/>
            <a:ext cx="3456331" cy="3936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1"/>
          <p:cNvSpPr txBox="1"/>
          <p:nvPr>
            <p:ph type="ctrTitle"/>
          </p:nvPr>
        </p:nvSpPr>
        <p:spPr>
          <a:xfrm>
            <a:off x="-127350" y="-240275"/>
            <a:ext cx="93987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580">
                <a:latin typeface="Montserrat"/>
                <a:ea typeface="Montserrat"/>
                <a:cs typeface="Montserrat"/>
                <a:sym typeface="Montserrat"/>
              </a:rPr>
              <a:t>‘Trial 1’ : 6 groups of 5 agents, 30 agents in total</a:t>
            </a:r>
            <a:endParaRPr sz="2580">
              <a:latin typeface="Montserrat"/>
              <a:ea typeface="Montserrat"/>
              <a:cs typeface="Montserrat"/>
              <a:sym typeface="Montserrat"/>
            </a:endParaRPr>
          </a:p>
        </p:txBody>
      </p:sp>
      <p:sp>
        <p:nvSpPr>
          <p:cNvPr id="934" name="Google Shape;934;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5" name="Google Shape;935;p91"/>
          <p:cNvPicPr preferRelativeResize="0"/>
          <p:nvPr/>
        </p:nvPicPr>
        <p:blipFill>
          <a:blip r:embed="rId3">
            <a:alphaModFix/>
          </a:blip>
          <a:stretch>
            <a:fillRect/>
          </a:stretch>
        </p:blipFill>
        <p:spPr>
          <a:xfrm>
            <a:off x="0" y="552325"/>
            <a:ext cx="9021149" cy="4173306"/>
          </a:xfrm>
          <a:prstGeom prst="rect">
            <a:avLst/>
          </a:prstGeom>
          <a:noFill/>
          <a:ln>
            <a:noFill/>
          </a:ln>
        </p:spPr>
      </p:pic>
      <p:pic>
        <p:nvPicPr>
          <p:cNvPr id="936" name="Google Shape;936;p91"/>
          <p:cNvPicPr preferRelativeResize="0"/>
          <p:nvPr/>
        </p:nvPicPr>
        <p:blipFill>
          <a:blip r:embed="rId4">
            <a:alphaModFix/>
          </a:blip>
          <a:stretch>
            <a:fillRect/>
          </a:stretch>
        </p:blipFill>
        <p:spPr>
          <a:xfrm>
            <a:off x="156275" y="4604951"/>
            <a:ext cx="3456331" cy="393600"/>
          </a:xfrm>
          <a:prstGeom prst="rect">
            <a:avLst/>
          </a:prstGeom>
          <a:noFill/>
          <a:ln>
            <a:noFill/>
          </a:ln>
        </p:spPr>
      </p:pic>
      <p:sp>
        <p:nvSpPr>
          <p:cNvPr id="937" name="Google Shape;937;p91"/>
          <p:cNvSpPr/>
          <p:nvPr/>
        </p:nvSpPr>
        <p:spPr>
          <a:xfrm>
            <a:off x="62350" y="2512875"/>
            <a:ext cx="2355300" cy="2000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ctrTitle"/>
          </p:nvPr>
        </p:nvSpPr>
        <p:spPr>
          <a:xfrm>
            <a:off x="205950" y="0"/>
            <a:ext cx="9144000" cy="5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00">
                <a:latin typeface="Montserrat"/>
                <a:ea typeface="Montserrat"/>
                <a:cs typeface="Montserrat"/>
                <a:sym typeface="Montserrat"/>
              </a:rPr>
              <a:t>Agent-based Modeling: Some Pragmatic Guidelines</a:t>
            </a:r>
            <a:endParaRPr sz="2500">
              <a:latin typeface="Montserrat"/>
              <a:ea typeface="Montserrat"/>
              <a:cs typeface="Montserrat"/>
              <a:sym typeface="Montserrat"/>
            </a:endParaRPr>
          </a:p>
        </p:txBody>
      </p:sp>
      <p:sp>
        <p:nvSpPr>
          <p:cNvPr id="110" name="Google Shape;110;p20"/>
          <p:cNvSpPr txBox="1"/>
          <p:nvPr>
            <p:ph idx="1" type="subTitle"/>
          </p:nvPr>
        </p:nvSpPr>
        <p:spPr>
          <a:xfrm>
            <a:off x="132375" y="2571750"/>
            <a:ext cx="8717700" cy="2580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lang="en" sz="1800">
                <a:latin typeface="Montserrat"/>
                <a:ea typeface="Montserrat"/>
                <a:cs typeface="Montserrat"/>
                <a:sym typeface="Montserrat"/>
              </a:rPr>
              <a:t>Analogous to the simplicity-complexity or underfitting-overfitting trade-offs in modelling in general, e.g., bias-variance or under-/over-fitting tradeoff in statistical modelling and machine/deep learning, theoretical models in social sciences, engineering design, biological systems modelling, …</a:t>
            </a:r>
            <a:endParaRPr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18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800">
                <a:latin typeface="Montserrat"/>
                <a:ea typeface="Montserrat"/>
                <a:cs typeface="Montserrat"/>
                <a:sym typeface="Montserrat"/>
              </a:rPr>
              <a:t>Example: fitting models with too few/many parameters</a:t>
            </a:r>
            <a:endParaRPr sz="18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6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600">
              <a:latin typeface="Montserrat"/>
              <a:ea typeface="Montserrat"/>
              <a:cs typeface="Montserrat"/>
              <a:sym typeface="Montserrat"/>
            </a:endParaRPr>
          </a:p>
        </p:txBody>
      </p:sp>
      <p:sp>
        <p:nvSpPr>
          <p:cNvPr id="111" name="Google Shape;111;p20"/>
          <p:cNvSpPr txBox="1"/>
          <p:nvPr>
            <p:ph idx="1" type="subTitle"/>
          </p:nvPr>
        </p:nvSpPr>
        <p:spPr>
          <a:xfrm>
            <a:off x="0" y="750125"/>
            <a:ext cx="1113900" cy="1339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600"/>
              <a:t>‹#›</a:t>
            </a:fld>
            <a:endParaRPr b="1" sz="1600">
              <a:latin typeface="Montserrat"/>
              <a:ea typeface="Montserrat"/>
              <a:cs typeface="Montserrat"/>
              <a:sym typeface="Montserrat"/>
            </a:endParaRPr>
          </a:p>
        </p:txBody>
      </p:sp>
      <p:pic>
        <p:nvPicPr>
          <p:cNvPr id="113" name="Google Shape;113;p20"/>
          <p:cNvPicPr preferRelativeResize="0"/>
          <p:nvPr/>
        </p:nvPicPr>
        <p:blipFill>
          <a:blip r:embed="rId3">
            <a:alphaModFix/>
          </a:blip>
          <a:stretch>
            <a:fillRect/>
          </a:stretch>
        </p:blipFill>
        <p:spPr>
          <a:xfrm>
            <a:off x="620927" y="540000"/>
            <a:ext cx="7739026" cy="1936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92"/>
          <p:cNvSpPr txBox="1"/>
          <p:nvPr>
            <p:ph type="ctrTitle"/>
          </p:nvPr>
        </p:nvSpPr>
        <p:spPr>
          <a:xfrm>
            <a:off x="163950" y="0"/>
            <a:ext cx="8816100" cy="47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980">
                <a:latin typeface="Montserrat"/>
                <a:ea typeface="Montserrat"/>
                <a:cs typeface="Montserrat"/>
                <a:sym typeface="Montserrat"/>
              </a:rPr>
              <a:t>Other considerations</a:t>
            </a:r>
            <a:endParaRPr sz="2980">
              <a:latin typeface="Montserrat"/>
              <a:ea typeface="Montserrat"/>
              <a:cs typeface="Montserrat"/>
              <a:sym typeface="Montserrat"/>
            </a:endParaRPr>
          </a:p>
        </p:txBody>
      </p:sp>
      <p:sp>
        <p:nvSpPr>
          <p:cNvPr id="943" name="Google Shape;943;p92"/>
          <p:cNvSpPr txBox="1"/>
          <p:nvPr/>
        </p:nvSpPr>
        <p:spPr>
          <a:xfrm>
            <a:off x="0" y="239125"/>
            <a:ext cx="9203100" cy="4771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600">
                <a:solidFill>
                  <a:schemeClr val="dk2"/>
                </a:solidFill>
                <a:latin typeface="Montserrat"/>
                <a:ea typeface="Montserrat"/>
                <a:cs typeface="Montserrat"/>
                <a:sym typeface="Montserrat"/>
              </a:rPr>
              <a:t>Recreate the original simulation in its entirety</a:t>
            </a:r>
            <a:endParaRPr b="1" sz="16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600">
                <a:solidFill>
                  <a:schemeClr val="dk2"/>
                </a:solidFill>
                <a:latin typeface="Montserrat"/>
                <a:ea typeface="Montserrat"/>
                <a:cs typeface="Montserrat"/>
                <a:sym typeface="Montserrat"/>
              </a:rPr>
              <a:t>- </a:t>
            </a:r>
            <a:r>
              <a:rPr lang="en" sz="1600">
                <a:solidFill>
                  <a:schemeClr val="dk2"/>
                </a:solidFill>
                <a:latin typeface="Montserrat"/>
                <a:ea typeface="Montserrat"/>
                <a:cs typeface="Montserrat"/>
                <a:sym typeface="Montserrat"/>
              </a:rPr>
              <a:t>what would happen if agents can actually see the best solution in their network (own or neighbor’s) and have just two actions, explore and exploit?</a:t>
            </a:r>
            <a:endParaRPr sz="16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600">
                <a:solidFill>
                  <a:schemeClr val="dk2"/>
                </a:solidFill>
                <a:latin typeface="Montserrat"/>
                <a:ea typeface="Montserrat"/>
                <a:cs typeface="Montserrat"/>
                <a:sym typeface="Montserrat"/>
              </a:rPr>
              <a:t>	- ‘realism’ here: original simulation assumes all agents have full access to other agents’ solutions (if no errors, then also fully ‘understand’ the solutions) at each t</a:t>
            </a:r>
            <a:endParaRPr sz="16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600">
                <a:solidFill>
                  <a:schemeClr val="dk2"/>
                </a:solidFill>
                <a:latin typeface="Montserrat"/>
                <a:ea typeface="Montserrat"/>
                <a:cs typeface="Montserrat"/>
                <a:sym typeface="Montserrat"/>
              </a:rPr>
              <a:t>- Assuming uniform habits, would upweight both policies’ priors (0.5, 0.5)</a:t>
            </a:r>
            <a:endParaRPr sz="16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4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b="1" lang="en" sz="1600">
                <a:solidFill>
                  <a:schemeClr val="dk2"/>
                </a:solidFill>
                <a:latin typeface="Montserrat"/>
                <a:ea typeface="Montserrat"/>
                <a:cs typeface="Montserrat"/>
                <a:sym typeface="Montserrat"/>
              </a:rPr>
              <a:t>Revise hidden states, observations, actions, and/or learning</a:t>
            </a:r>
            <a:endParaRPr b="1" sz="16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600">
                <a:solidFill>
                  <a:schemeClr val="dk2"/>
                </a:solidFill>
                <a:latin typeface="Montserrat"/>
                <a:ea typeface="Montserrat"/>
                <a:cs typeface="Montserrat"/>
                <a:sym typeface="Montserrat"/>
              </a:rPr>
              <a:t>- </a:t>
            </a:r>
            <a:r>
              <a:rPr lang="en" sz="1600">
                <a:solidFill>
                  <a:schemeClr val="dk2"/>
                </a:solidFill>
                <a:latin typeface="Montserrat"/>
                <a:ea typeface="Montserrat"/>
                <a:cs typeface="Montserrat"/>
                <a:sym typeface="Montserrat"/>
              </a:rPr>
              <a:t>Only one hidden state for ‘attention’ was used with precise beliefs about transitions</a:t>
            </a:r>
            <a:endParaRPr sz="16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600">
                <a:solidFill>
                  <a:schemeClr val="dk2"/>
                </a:solidFill>
                <a:latin typeface="Montserrat"/>
                <a:ea typeface="Montserrat"/>
                <a:cs typeface="Montserrat"/>
                <a:sym typeface="Montserrat"/>
              </a:rPr>
              <a:t>- Adding an additional outcome state with uncertain beliefs (if explore then improvement, etc.), and learning the transitions, might change behavior (including VFE, as transitions with uncertainty will make the complexity term non-zero)</a:t>
            </a:r>
            <a:endParaRPr sz="16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600">
                <a:solidFill>
                  <a:schemeClr val="dk2"/>
                </a:solidFill>
                <a:latin typeface="Montserrat"/>
                <a:ea typeface="Montserrat"/>
                <a:cs typeface="Montserrat"/>
                <a:sym typeface="Montserrat"/>
              </a:rPr>
              <a:t>- pymdp supports learning A, B, and D matrices; possible to learn other parameters via manually-defined functions possible (see ActInf literature)</a:t>
            </a:r>
            <a:endParaRPr sz="16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600">
                <a:solidFill>
                  <a:schemeClr val="dk2"/>
                </a:solidFill>
                <a:latin typeface="Montserrat"/>
                <a:ea typeface="Montserrat"/>
                <a:cs typeface="Montserrat"/>
                <a:sym typeface="Montserrat"/>
              </a:rPr>
              <a:t>- hierarchical models (higher-order layers learn states to be supplied as priors for lower layers)</a:t>
            </a:r>
            <a:endParaRPr sz="16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6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b="1" lang="en" sz="1600">
                <a:solidFill>
                  <a:schemeClr val="dk2"/>
                </a:solidFill>
                <a:latin typeface="Montserrat"/>
                <a:ea typeface="Montserrat"/>
                <a:cs typeface="Montserrat"/>
                <a:sym typeface="Montserrat"/>
              </a:rPr>
              <a:t>Experiment with other factors in the literature</a:t>
            </a:r>
            <a:r>
              <a:rPr lang="en" sz="1600">
                <a:solidFill>
                  <a:schemeClr val="dk2"/>
                </a:solidFill>
                <a:latin typeface="Montserrat"/>
                <a:ea typeface="Montserrat"/>
                <a:cs typeface="Montserrat"/>
                <a:sym typeface="Montserrat"/>
              </a:rPr>
              <a:t>, e.g., error-in-copying (option is available in tutorial code), superiority bias (only keep exploited solution if its fitness is </a:t>
            </a:r>
            <a:r>
              <a:rPr i="1" lang="en" sz="1600">
                <a:solidFill>
                  <a:schemeClr val="dk2"/>
                </a:solidFill>
                <a:latin typeface="Montserrat"/>
                <a:ea typeface="Montserrat"/>
                <a:cs typeface="Montserrat"/>
                <a:sym typeface="Montserrat"/>
              </a:rPr>
              <a:t>substantially </a:t>
            </a:r>
            <a:r>
              <a:rPr lang="en" sz="1600">
                <a:solidFill>
                  <a:schemeClr val="dk2"/>
                </a:solidFill>
                <a:latin typeface="Montserrat"/>
                <a:ea typeface="Montserrat"/>
                <a:cs typeface="Montserrat"/>
                <a:sym typeface="Montserrat"/>
              </a:rPr>
              <a:t>better), etc. (Boroomand et. al, 2023).</a:t>
            </a:r>
            <a:endParaRPr sz="1600">
              <a:solidFill>
                <a:schemeClr val="dk2"/>
              </a:solidFill>
              <a:latin typeface="Montserrat"/>
              <a:ea typeface="Montserrat"/>
              <a:cs typeface="Montserrat"/>
              <a:sym typeface="Montserrat"/>
            </a:endParaRPr>
          </a:p>
        </p:txBody>
      </p:sp>
      <p:sp>
        <p:nvSpPr>
          <p:cNvPr id="944" name="Google Shape;944;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3"/>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Thank you for your time!</a:t>
            </a:r>
            <a:endParaRPr sz="3280">
              <a:latin typeface="Montserrat"/>
              <a:ea typeface="Montserrat"/>
              <a:cs typeface="Montserrat"/>
              <a:sym typeface="Montserrat"/>
            </a:endParaRPr>
          </a:p>
        </p:txBody>
      </p:sp>
      <p:sp>
        <p:nvSpPr>
          <p:cNvPr id="950" name="Google Shape;950;p93"/>
          <p:cNvSpPr txBox="1"/>
          <p:nvPr/>
        </p:nvSpPr>
        <p:spPr>
          <a:xfrm>
            <a:off x="0" y="468525"/>
            <a:ext cx="7998000" cy="4633200"/>
          </a:xfrm>
          <a:prstGeom prst="rect">
            <a:avLst/>
          </a:prstGeom>
          <a:noFill/>
          <a:ln>
            <a:noFill/>
          </a:ln>
        </p:spPr>
        <p:txBody>
          <a:bodyPr anchorCtr="0" anchor="t" bIns="91425" lIns="91425" spcFirstLastPara="1" rIns="91425" wrap="square" tIns="91425">
            <a:spAutoFit/>
          </a:bodyPr>
          <a:lstStyle/>
          <a:p>
            <a:pPr indent="-336550" lvl="0" marL="457200" rtl="0" algn="l">
              <a:lnSpc>
                <a:spcPct val="100000"/>
              </a:lnSpc>
              <a:spcBef>
                <a:spcPts val="0"/>
              </a:spcBef>
              <a:spcAft>
                <a:spcPts val="0"/>
              </a:spcAft>
              <a:buClr>
                <a:schemeClr val="dk2"/>
              </a:buClr>
              <a:buSzPts val="1700"/>
              <a:buFont typeface="Montserrat"/>
              <a:buChar char="-"/>
            </a:pPr>
            <a:r>
              <a:rPr lang="en" sz="1700" u="sng">
                <a:solidFill>
                  <a:schemeClr val="hlink"/>
                </a:solidFill>
                <a:latin typeface="Montserrat"/>
                <a:ea typeface="Montserrat"/>
                <a:cs typeface="Montserrat"/>
                <a:sym typeface="Montserrat"/>
                <a:hlinkClick r:id="rId3"/>
              </a:rPr>
              <a:t>andrewbpashea@gmail.com</a:t>
            </a:r>
            <a:r>
              <a:rPr lang="en" sz="1700">
                <a:solidFill>
                  <a:schemeClr val="dk2"/>
                </a:solidFill>
                <a:latin typeface="Montserrat"/>
                <a:ea typeface="Montserrat"/>
                <a:cs typeface="Montserrat"/>
                <a:sym typeface="Montserrat"/>
              </a:rPr>
              <a:t> </a:t>
            </a:r>
            <a:endParaRPr sz="1700">
              <a:solidFill>
                <a:schemeClr val="dk2"/>
              </a:solidFill>
              <a:latin typeface="Montserrat"/>
              <a:ea typeface="Montserrat"/>
              <a:cs typeface="Montserrat"/>
              <a:sym typeface="Montserrat"/>
            </a:endParaRPr>
          </a:p>
          <a:p>
            <a:pPr indent="-336550" lvl="0" marL="457200" rtl="0" algn="l">
              <a:lnSpc>
                <a:spcPct val="100000"/>
              </a:lnSpc>
              <a:spcBef>
                <a:spcPts val="0"/>
              </a:spcBef>
              <a:spcAft>
                <a:spcPts val="0"/>
              </a:spcAft>
              <a:buClr>
                <a:schemeClr val="dk2"/>
              </a:buClr>
              <a:buSzPts val="1700"/>
              <a:buFont typeface="Montserrat"/>
              <a:buChar char="-"/>
            </a:pPr>
            <a:r>
              <a:rPr lang="en" sz="1700" u="sng">
                <a:solidFill>
                  <a:schemeClr val="hlink"/>
                </a:solidFill>
                <a:latin typeface="Montserrat"/>
                <a:ea typeface="Montserrat"/>
                <a:cs typeface="Montserrat"/>
                <a:sym typeface="Montserrat"/>
                <a:hlinkClick r:id="rId4"/>
              </a:rPr>
              <a:t>https://www.linkedin.com/in/andrewbpashea/</a:t>
            </a:r>
            <a:r>
              <a:rPr lang="en" sz="1700">
                <a:solidFill>
                  <a:schemeClr val="dk2"/>
                </a:solidFill>
                <a:latin typeface="Montserrat"/>
                <a:ea typeface="Montserrat"/>
                <a:cs typeface="Montserrat"/>
                <a:sym typeface="Montserrat"/>
              </a:rPr>
              <a:t> </a:t>
            </a:r>
            <a:endParaRPr sz="17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700">
              <a:solidFill>
                <a:schemeClr val="dk2"/>
              </a:solidFill>
              <a:latin typeface="Montserrat"/>
              <a:ea typeface="Montserrat"/>
              <a:cs typeface="Montserrat"/>
              <a:sym typeface="Montserrat"/>
            </a:endParaRPr>
          </a:p>
          <a:p>
            <a:pPr indent="-336550" lvl="0" marL="457200" rtl="0" algn="l">
              <a:lnSpc>
                <a:spcPct val="100000"/>
              </a:lnSpc>
              <a:spcBef>
                <a:spcPts val="0"/>
              </a:spcBef>
              <a:spcAft>
                <a:spcPts val="0"/>
              </a:spcAft>
              <a:buClr>
                <a:schemeClr val="dk2"/>
              </a:buClr>
              <a:buSzPts val="1700"/>
              <a:buFont typeface="Montserrat"/>
              <a:buChar char="-"/>
            </a:pPr>
            <a:r>
              <a:rPr b="1" lang="en" sz="1700">
                <a:solidFill>
                  <a:schemeClr val="dk2"/>
                </a:solidFill>
                <a:latin typeface="Montserrat"/>
                <a:ea typeface="Montserrat"/>
                <a:cs typeface="Montserrat"/>
                <a:sym typeface="Montserrat"/>
              </a:rPr>
              <a:t>pymdp</a:t>
            </a:r>
            <a:r>
              <a:rPr lang="en" sz="1700">
                <a:solidFill>
                  <a:schemeClr val="dk2"/>
                </a:solidFill>
                <a:latin typeface="Montserrat"/>
                <a:ea typeface="Montserrat"/>
                <a:cs typeface="Montserrat"/>
                <a:sym typeface="Montserrat"/>
              </a:rPr>
              <a:t> : </a:t>
            </a:r>
            <a:r>
              <a:rPr lang="en" sz="1700" u="sng">
                <a:solidFill>
                  <a:schemeClr val="hlink"/>
                </a:solidFill>
                <a:latin typeface="Montserrat"/>
                <a:ea typeface="Montserrat"/>
                <a:cs typeface="Montserrat"/>
                <a:sym typeface="Montserrat"/>
                <a:hlinkClick r:id="rId5"/>
              </a:rPr>
              <a:t>https://pymdp-rtd.readthedocs.io/en/latest/index.html</a:t>
            </a:r>
            <a:r>
              <a:rPr lang="en" sz="1700">
                <a:solidFill>
                  <a:schemeClr val="dk2"/>
                </a:solidFill>
                <a:latin typeface="Montserrat"/>
                <a:ea typeface="Montserrat"/>
                <a:cs typeface="Montserrat"/>
                <a:sym typeface="Montserrat"/>
              </a:rPr>
              <a:t> </a:t>
            </a:r>
            <a:endParaRPr sz="17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700">
              <a:solidFill>
                <a:schemeClr val="dk2"/>
              </a:solidFill>
              <a:latin typeface="Montserrat"/>
              <a:ea typeface="Montserrat"/>
              <a:cs typeface="Montserrat"/>
              <a:sym typeface="Montserrat"/>
            </a:endParaRPr>
          </a:p>
          <a:p>
            <a:pPr indent="-336550" lvl="0" marL="457200" rtl="0" algn="l">
              <a:lnSpc>
                <a:spcPct val="100000"/>
              </a:lnSpc>
              <a:spcBef>
                <a:spcPts val="0"/>
              </a:spcBef>
              <a:spcAft>
                <a:spcPts val="0"/>
              </a:spcAft>
              <a:buClr>
                <a:schemeClr val="dk2"/>
              </a:buClr>
              <a:buSzPts val="1700"/>
              <a:buFont typeface="Montserrat"/>
              <a:buChar char="-"/>
            </a:pPr>
            <a:r>
              <a:rPr b="1" lang="en" sz="1700">
                <a:solidFill>
                  <a:schemeClr val="dk2"/>
                </a:solidFill>
                <a:latin typeface="Montserrat"/>
                <a:ea typeface="Montserrat"/>
                <a:cs typeface="Montserrat"/>
                <a:sym typeface="Montserrat"/>
              </a:rPr>
              <a:t>Active Inference Institute </a:t>
            </a:r>
            <a:r>
              <a:rPr lang="en" sz="1700">
                <a:solidFill>
                  <a:schemeClr val="dk2"/>
                </a:solidFill>
                <a:latin typeface="Montserrat"/>
                <a:ea typeface="Montserrat"/>
                <a:cs typeface="Montserrat"/>
                <a:sym typeface="Montserrat"/>
              </a:rPr>
              <a:t>: </a:t>
            </a:r>
            <a:r>
              <a:rPr lang="en" sz="1700" u="sng">
                <a:solidFill>
                  <a:schemeClr val="hlink"/>
                </a:solidFill>
                <a:latin typeface="Montserrat"/>
                <a:ea typeface="Montserrat"/>
                <a:cs typeface="Montserrat"/>
                <a:sym typeface="Montserrat"/>
                <a:hlinkClick r:id="rId6"/>
              </a:rPr>
              <a:t>https://www.activeinference.org/</a:t>
            </a:r>
            <a:endParaRPr sz="1700">
              <a:solidFill>
                <a:schemeClr val="dk2"/>
              </a:solidFill>
              <a:latin typeface="Montserrat"/>
              <a:ea typeface="Montserrat"/>
              <a:cs typeface="Montserrat"/>
              <a:sym typeface="Montserrat"/>
            </a:endParaRPr>
          </a:p>
          <a:p>
            <a:pPr indent="-336550" lvl="1" marL="914400" rtl="0" algn="l">
              <a:lnSpc>
                <a:spcPct val="100000"/>
              </a:lnSpc>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Open weekly textbook group, collaborative learning</a:t>
            </a:r>
            <a:endParaRPr sz="1700">
              <a:solidFill>
                <a:schemeClr val="dk2"/>
              </a:solidFill>
              <a:latin typeface="Montserrat"/>
              <a:ea typeface="Montserrat"/>
              <a:cs typeface="Montserrat"/>
              <a:sym typeface="Montserrat"/>
            </a:endParaRPr>
          </a:p>
          <a:p>
            <a:pPr indent="-336550" lvl="1" marL="914400" rtl="0" algn="l">
              <a:lnSpc>
                <a:spcPct val="100000"/>
              </a:lnSpc>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Projects of varying scales</a:t>
            </a:r>
            <a:endParaRPr sz="1700">
              <a:solidFill>
                <a:schemeClr val="dk2"/>
              </a:solidFill>
              <a:latin typeface="Montserrat"/>
              <a:ea typeface="Montserrat"/>
              <a:cs typeface="Montserrat"/>
              <a:sym typeface="Montserrat"/>
            </a:endParaRPr>
          </a:p>
          <a:p>
            <a:pPr indent="-336550" lvl="1" marL="914400" rtl="0" algn="l">
              <a:lnSpc>
                <a:spcPct val="100000"/>
              </a:lnSpc>
              <a:spcBef>
                <a:spcPts val="0"/>
              </a:spcBef>
              <a:spcAft>
                <a:spcPts val="0"/>
              </a:spcAft>
              <a:buSzPts val="1700"/>
              <a:buFont typeface="Montserrat"/>
              <a:buChar char="-"/>
            </a:pPr>
            <a:r>
              <a:rPr lang="en" sz="1700">
                <a:solidFill>
                  <a:schemeClr val="dk2"/>
                </a:solidFill>
                <a:latin typeface="Montserrat"/>
                <a:ea typeface="Montserrat"/>
                <a:cs typeface="Montserrat"/>
                <a:sym typeface="Montserrat"/>
              </a:rPr>
              <a:t>RxInfer / BIASlab : </a:t>
            </a:r>
            <a:r>
              <a:rPr lang="en" sz="1700" u="sng">
                <a:solidFill>
                  <a:schemeClr val="hlink"/>
                </a:solidFill>
                <a:latin typeface="Montserrat"/>
                <a:ea typeface="Montserrat"/>
                <a:cs typeface="Montserrat"/>
                <a:sym typeface="Montserrat"/>
                <a:hlinkClick r:id="rId7"/>
              </a:rPr>
              <a:t>https://rxinfer.ml/</a:t>
            </a:r>
            <a:r>
              <a:rPr lang="en" sz="1700">
                <a:solidFill>
                  <a:schemeClr val="dk2"/>
                </a:solidFill>
                <a:latin typeface="Montserrat"/>
                <a:ea typeface="Montserrat"/>
                <a:cs typeface="Montserrat"/>
                <a:sym typeface="Montserrat"/>
              </a:rPr>
              <a:t> </a:t>
            </a:r>
            <a:endParaRPr sz="1700">
              <a:solidFill>
                <a:schemeClr val="dk2"/>
              </a:solidFill>
              <a:latin typeface="Montserrat"/>
              <a:ea typeface="Montserrat"/>
              <a:cs typeface="Montserrat"/>
              <a:sym typeface="Montserrat"/>
            </a:endParaRPr>
          </a:p>
          <a:p>
            <a:pPr indent="-336550" lvl="2" marL="1371600" rtl="0" algn="l">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working with the Engineering group at AII exploring using the </a:t>
            </a:r>
            <a:r>
              <a:rPr b="1" lang="en" sz="1700">
                <a:solidFill>
                  <a:schemeClr val="dk2"/>
                </a:solidFill>
                <a:latin typeface="Montserrat"/>
                <a:ea typeface="Montserrat"/>
                <a:cs typeface="Montserrat"/>
                <a:sym typeface="Montserrat"/>
              </a:rPr>
              <a:t>julia</a:t>
            </a:r>
            <a:r>
              <a:rPr lang="en" sz="1700">
                <a:solidFill>
                  <a:schemeClr val="dk2"/>
                </a:solidFill>
                <a:latin typeface="Montserrat"/>
                <a:ea typeface="Montserrat"/>
                <a:cs typeface="Montserrat"/>
                <a:sym typeface="Montserrat"/>
              </a:rPr>
              <a:t> programming language to optimize computations in ActInf simulations</a:t>
            </a:r>
            <a:endParaRPr sz="1700">
              <a:solidFill>
                <a:schemeClr val="dk2"/>
              </a:solidFill>
              <a:latin typeface="Montserrat"/>
              <a:ea typeface="Montserrat"/>
              <a:cs typeface="Montserrat"/>
              <a:sym typeface="Montserrat"/>
            </a:endParaRPr>
          </a:p>
          <a:p>
            <a:pPr indent="-336550" lvl="0" marL="457200" rtl="0" algn="l">
              <a:lnSpc>
                <a:spcPct val="100000"/>
              </a:lnSpc>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Additional projects: </a:t>
            </a:r>
            <a:endParaRPr sz="1700">
              <a:solidFill>
                <a:schemeClr val="dk2"/>
              </a:solidFill>
              <a:latin typeface="Montserrat"/>
              <a:ea typeface="Montserrat"/>
              <a:cs typeface="Montserrat"/>
              <a:sym typeface="Montserrat"/>
            </a:endParaRPr>
          </a:p>
          <a:p>
            <a:pPr indent="-336550" lvl="1" marL="914400" rtl="0" algn="l">
              <a:lnSpc>
                <a:spcPct val="100000"/>
              </a:lnSpc>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computational psychiatry project to study dynamics of belief updating in individuals clinically diagnosed with PTSD, modeling from qualitative data</a:t>
            </a:r>
            <a:endParaRPr sz="1700">
              <a:solidFill>
                <a:schemeClr val="dk2"/>
              </a:solidFill>
              <a:latin typeface="Montserrat"/>
              <a:ea typeface="Montserrat"/>
              <a:cs typeface="Montserrat"/>
              <a:sym typeface="Montserrat"/>
            </a:endParaRPr>
          </a:p>
          <a:p>
            <a:pPr indent="-336550" lvl="1" marL="914400" rtl="0" algn="l">
              <a:lnSpc>
                <a:spcPct val="100000"/>
              </a:lnSpc>
              <a:spcBef>
                <a:spcPts val="0"/>
              </a:spcBef>
              <a:spcAft>
                <a:spcPts val="0"/>
              </a:spcAft>
              <a:buClr>
                <a:schemeClr val="dk2"/>
              </a:buClr>
              <a:buSzPts val="1700"/>
              <a:buFont typeface="Montserrat"/>
              <a:buChar char="-"/>
            </a:pPr>
            <a:r>
              <a:rPr lang="en" sz="1700">
                <a:solidFill>
                  <a:schemeClr val="dk2"/>
                </a:solidFill>
                <a:latin typeface="Montserrat"/>
                <a:ea typeface="Montserrat"/>
                <a:cs typeface="Montserrat"/>
                <a:sym typeface="Montserrat"/>
              </a:rPr>
              <a:t>Prisoner’s Dilemma with Active Inference agents</a:t>
            </a:r>
            <a:endParaRPr sz="1700">
              <a:solidFill>
                <a:schemeClr val="dk2"/>
              </a:solidFill>
              <a:latin typeface="Montserrat"/>
              <a:ea typeface="Montserrat"/>
              <a:cs typeface="Montserrat"/>
              <a:sym typeface="Montserrat"/>
            </a:endParaRPr>
          </a:p>
        </p:txBody>
      </p:sp>
      <p:sp>
        <p:nvSpPr>
          <p:cNvPr id="951" name="Google Shape;951;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9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u="sng">
                <a:latin typeface="Montserrat"/>
                <a:ea typeface="Montserrat"/>
                <a:cs typeface="Montserrat"/>
                <a:sym typeface="Montserrat"/>
              </a:rPr>
              <a:t>Appendix</a:t>
            </a:r>
            <a:endParaRPr b="1" u="sng">
              <a:latin typeface="Montserrat"/>
              <a:ea typeface="Montserrat"/>
              <a:cs typeface="Montserrat"/>
              <a:sym typeface="Montserrat"/>
            </a:endParaRPr>
          </a:p>
        </p:txBody>
      </p:sp>
      <p:sp>
        <p:nvSpPr>
          <p:cNvPr id="957" name="Google Shape;957;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95"/>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963" name="Google Shape;963;p95"/>
          <p:cNvSpPr txBox="1"/>
          <p:nvPr/>
        </p:nvSpPr>
        <p:spPr>
          <a:xfrm>
            <a:off x="-51500" y="381225"/>
            <a:ext cx="5514300" cy="184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800" u="sng">
                <a:solidFill>
                  <a:schemeClr val="dk2"/>
                </a:solidFill>
                <a:latin typeface="Montserrat"/>
                <a:ea typeface="Montserrat"/>
                <a:cs typeface="Montserrat"/>
                <a:sym typeface="Montserrat"/>
              </a:rPr>
              <a:t>“F”</a:t>
            </a:r>
            <a:r>
              <a:rPr lang="en" sz="1800" u="sng">
                <a:solidFill>
                  <a:schemeClr val="dk2"/>
                </a:solidFill>
                <a:latin typeface="Montserrat"/>
                <a:ea typeface="Montserrat"/>
                <a:cs typeface="Montserrat"/>
                <a:sym typeface="Montserrat"/>
              </a:rPr>
              <a:t>: Variational free energy</a:t>
            </a:r>
            <a:endParaRPr sz="1800" u="sng">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800">
                <a:solidFill>
                  <a:schemeClr val="dk2"/>
                </a:solidFill>
                <a:latin typeface="Montserrat"/>
                <a:ea typeface="Montserrat"/>
                <a:cs typeface="Montserrat"/>
                <a:sym typeface="Montserrat"/>
              </a:rPr>
              <a:t>- a functional of Q (agent’s approximate beliefs) and observations (from the environment)</a:t>
            </a:r>
            <a:endParaRPr sz="18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800">
                <a:solidFill>
                  <a:schemeClr val="dk2"/>
                </a:solidFill>
                <a:latin typeface="Montserrat"/>
                <a:ea typeface="Montserrat"/>
                <a:cs typeface="Montserrat"/>
                <a:sym typeface="Montserrat"/>
              </a:rPr>
              <a:t>We then compute VFE for each policy:</a:t>
            </a:r>
            <a:endParaRPr sz="1600">
              <a:solidFill>
                <a:schemeClr val="dk2"/>
              </a:solidFill>
              <a:latin typeface="Montserrat"/>
              <a:ea typeface="Montserrat"/>
              <a:cs typeface="Montserrat"/>
              <a:sym typeface="Montserrat"/>
            </a:endParaRPr>
          </a:p>
        </p:txBody>
      </p:sp>
      <p:sp>
        <p:nvSpPr>
          <p:cNvPr id="964" name="Google Shape;964;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65" name="Google Shape;965;p95"/>
          <p:cNvPicPr preferRelativeResize="0"/>
          <p:nvPr/>
        </p:nvPicPr>
        <p:blipFill>
          <a:blip r:embed="rId3">
            <a:alphaModFix/>
          </a:blip>
          <a:stretch>
            <a:fillRect/>
          </a:stretch>
        </p:blipFill>
        <p:spPr>
          <a:xfrm>
            <a:off x="3992800" y="468517"/>
            <a:ext cx="4618975" cy="765325"/>
          </a:xfrm>
          <a:prstGeom prst="rect">
            <a:avLst/>
          </a:prstGeom>
          <a:noFill/>
          <a:ln>
            <a:noFill/>
          </a:ln>
        </p:spPr>
      </p:pic>
      <p:pic>
        <p:nvPicPr>
          <p:cNvPr id="966" name="Google Shape;966;p95"/>
          <p:cNvPicPr preferRelativeResize="0"/>
          <p:nvPr/>
        </p:nvPicPr>
        <p:blipFill>
          <a:blip r:embed="rId4">
            <a:alphaModFix/>
          </a:blip>
          <a:stretch>
            <a:fillRect/>
          </a:stretch>
        </p:blipFill>
        <p:spPr>
          <a:xfrm>
            <a:off x="2849375" y="711175"/>
            <a:ext cx="4997500" cy="32973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96"/>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972" name="Google Shape;972;p96"/>
          <p:cNvSpPr txBox="1"/>
          <p:nvPr/>
        </p:nvSpPr>
        <p:spPr>
          <a:xfrm>
            <a:off x="0" y="340925"/>
            <a:ext cx="434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“F”</a:t>
            </a:r>
            <a:r>
              <a:rPr lang="en" sz="1800">
                <a:solidFill>
                  <a:schemeClr val="dk2"/>
                </a:solidFill>
                <a:latin typeface="Montserrat"/>
                <a:ea typeface="Montserrat"/>
                <a:cs typeface="Montserrat"/>
                <a:sym typeface="Montserrat"/>
              </a:rPr>
              <a:t>: Variational free energy</a:t>
            </a:r>
            <a:endParaRPr sz="1800">
              <a:solidFill>
                <a:schemeClr val="dk2"/>
              </a:solidFill>
              <a:latin typeface="Montserrat"/>
              <a:ea typeface="Montserrat"/>
              <a:cs typeface="Montserrat"/>
              <a:sym typeface="Montserrat"/>
            </a:endParaRPr>
          </a:p>
        </p:txBody>
      </p:sp>
      <p:cxnSp>
        <p:nvCxnSpPr>
          <p:cNvPr id="973" name="Google Shape;973;p96"/>
          <p:cNvCxnSpPr/>
          <p:nvPr/>
        </p:nvCxnSpPr>
        <p:spPr>
          <a:xfrm>
            <a:off x="-13050" y="2301888"/>
            <a:ext cx="9170100" cy="18900"/>
          </a:xfrm>
          <a:prstGeom prst="straightConnector1">
            <a:avLst/>
          </a:prstGeom>
          <a:noFill/>
          <a:ln cap="flat" cmpd="sng" w="28575">
            <a:solidFill>
              <a:schemeClr val="dk2"/>
            </a:solidFill>
            <a:prstDash val="solid"/>
            <a:round/>
            <a:headEnd len="med" w="med" type="none"/>
            <a:tailEnd len="med" w="med" type="none"/>
          </a:ln>
        </p:spPr>
      </p:cxnSp>
      <p:sp>
        <p:nvSpPr>
          <p:cNvPr id="974" name="Google Shape;974;p96"/>
          <p:cNvSpPr txBox="1"/>
          <p:nvPr/>
        </p:nvSpPr>
        <p:spPr>
          <a:xfrm>
            <a:off x="0" y="2412050"/>
            <a:ext cx="434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“G”</a:t>
            </a:r>
            <a:r>
              <a:rPr lang="en" sz="1800">
                <a:solidFill>
                  <a:schemeClr val="dk2"/>
                </a:solidFill>
                <a:latin typeface="Montserrat"/>
                <a:ea typeface="Montserrat"/>
                <a:cs typeface="Montserrat"/>
                <a:sym typeface="Montserrat"/>
              </a:rPr>
              <a:t>: Expected free energy</a:t>
            </a:r>
            <a:endParaRPr sz="1800">
              <a:solidFill>
                <a:schemeClr val="dk2"/>
              </a:solidFill>
              <a:latin typeface="Montserrat"/>
              <a:ea typeface="Montserrat"/>
              <a:cs typeface="Montserrat"/>
              <a:sym typeface="Montserrat"/>
            </a:endParaRPr>
          </a:p>
        </p:txBody>
      </p:sp>
      <p:sp>
        <p:nvSpPr>
          <p:cNvPr id="975" name="Google Shape;975;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6" name="Google Shape;976;p96"/>
          <p:cNvPicPr preferRelativeResize="0"/>
          <p:nvPr/>
        </p:nvPicPr>
        <p:blipFill>
          <a:blip r:embed="rId3">
            <a:alphaModFix/>
          </a:blip>
          <a:stretch>
            <a:fillRect/>
          </a:stretch>
        </p:blipFill>
        <p:spPr>
          <a:xfrm>
            <a:off x="2326350" y="2965000"/>
            <a:ext cx="5353866" cy="1964950"/>
          </a:xfrm>
          <a:prstGeom prst="rect">
            <a:avLst/>
          </a:prstGeom>
          <a:noFill/>
          <a:ln>
            <a:noFill/>
          </a:ln>
        </p:spPr>
      </p:pic>
      <p:pic>
        <p:nvPicPr>
          <p:cNvPr id="977" name="Google Shape;977;p96"/>
          <p:cNvPicPr preferRelativeResize="0"/>
          <p:nvPr/>
        </p:nvPicPr>
        <p:blipFill>
          <a:blip r:embed="rId4">
            <a:alphaModFix/>
          </a:blip>
          <a:stretch>
            <a:fillRect/>
          </a:stretch>
        </p:blipFill>
        <p:spPr>
          <a:xfrm>
            <a:off x="3753246" y="553150"/>
            <a:ext cx="5267901" cy="2320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7"/>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cxnSp>
        <p:nvCxnSpPr>
          <p:cNvPr id="983" name="Google Shape;983;p97"/>
          <p:cNvCxnSpPr/>
          <p:nvPr/>
        </p:nvCxnSpPr>
        <p:spPr>
          <a:xfrm>
            <a:off x="-13050" y="2301888"/>
            <a:ext cx="9170100" cy="18900"/>
          </a:xfrm>
          <a:prstGeom prst="straightConnector1">
            <a:avLst/>
          </a:prstGeom>
          <a:noFill/>
          <a:ln cap="flat" cmpd="sng" w="28575">
            <a:solidFill>
              <a:schemeClr val="dk2"/>
            </a:solidFill>
            <a:prstDash val="solid"/>
            <a:round/>
            <a:headEnd len="med" w="med" type="none"/>
            <a:tailEnd len="med" w="med" type="none"/>
          </a:ln>
        </p:spPr>
      </p:cxnSp>
      <p:sp>
        <p:nvSpPr>
          <p:cNvPr id="984" name="Google Shape;984;p97"/>
          <p:cNvSpPr txBox="1"/>
          <p:nvPr/>
        </p:nvSpPr>
        <p:spPr>
          <a:xfrm>
            <a:off x="0" y="590400"/>
            <a:ext cx="87393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solidFill>
                  <a:schemeClr val="dk2"/>
                </a:solidFill>
                <a:latin typeface="Montserrat"/>
                <a:ea typeface="Montserrat"/>
                <a:cs typeface="Montserrat"/>
                <a:sym typeface="Montserrat"/>
              </a:rPr>
              <a:t>“G”</a:t>
            </a:r>
            <a:r>
              <a:rPr lang="en" sz="1300">
                <a:solidFill>
                  <a:schemeClr val="dk2"/>
                </a:solidFill>
                <a:latin typeface="Montserrat"/>
                <a:ea typeface="Montserrat"/>
                <a:cs typeface="Montserrat"/>
                <a:sym typeface="Montserrat"/>
              </a:rPr>
              <a:t>: Expected free energy </a:t>
            </a:r>
            <a:endParaRPr sz="13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300">
                <a:solidFill>
                  <a:schemeClr val="dk2"/>
                </a:solidFill>
                <a:latin typeface="Montserrat"/>
                <a:ea typeface="Montserrat"/>
                <a:cs typeface="Montserrat"/>
                <a:sym typeface="Montserrat"/>
              </a:rPr>
              <a:t>based on the premise that agents minimize the expected free energy of future outcomes. Crucially, the negative free energy or quality of a policy can be decomposed into extrinsic and epistemic (or intrinsic) value. Minimizing expected free energy is therefore equivalent to maximizing extrinsic value or expected utility (defined in terms of prior preferences or goals), while maximizing information gain or intrinsic value (or reducing uncertainty about the causes of valuable outcomes). The resulting scheme resolves the exploration-exploitation dilemma: Epistemic value is maximized until there is no further information gain, after which exploitation is assured through maximization of extrinsic value.</a:t>
            </a:r>
            <a:endParaRPr sz="1300">
              <a:solidFill>
                <a:schemeClr val="dk2"/>
              </a:solidFill>
              <a:latin typeface="Montserrat"/>
              <a:ea typeface="Montserrat"/>
              <a:cs typeface="Montserrat"/>
              <a:sym typeface="Montserrat"/>
            </a:endParaRPr>
          </a:p>
        </p:txBody>
      </p:sp>
      <p:sp>
        <p:nvSpPr>
          <p:cNvPr id="985" name="Google Shape;985;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86" name="Google Shape;986;p97"/>
          <p:cNvPicPr preferRelativeResize="0"/>
          <p:nvPr/>
        </p:nvPicPr>
        <p:blipFill>
          <a:blip r:embed="rId3">
            <a:alphaModFix/>
          </a:blip>
          <a:stretch>
            <a:fillRect/>
          </a:stretch>
        </p:blipFill>
        <p:spPr>
          <a:xfrm>
            <a:off x="2326350" y="2965000"/>
            <a:ext cx="5353866" cy="19649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98"/>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992" name="Google Shape;992;p98"/>
          <p:cNvSpPr txBox="1"/>
          <p:nvPr/>
        </p:nvSpPr>
        <p:spPr>
          <a:xfrm>
            <a:off x="0" y="340925"/>
            <a:ext cx="434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“F”</a:t>
            </a:r>
            <a:r>
              <a:rPr lang="en" sz="1800">
                <a:solidFill>
                  <a:schemeClr val="dk2"/>
                </a:solidFill>
                <a:latin typeface="Montserrat"/>
                <a:ea typeface="Montserrat"/>
                <a:cs typeface="Montserrat"/>
                <a:sym typeface="Montserrat"/>
              </a:rPr>
              <a:t>: Variational free energy</a:t>
            </a:r>
            <a:endParaRPr sz="1800">
              <a:solidFill>
                <a:schemeClr val="dk2"/>
              </a:solidFill>
              <a:latin typeface="Montserrat"/>
              <a:ea typeface="Montserrat"/>
              <a:cs typeface="Montserrat"/>
              <a:sym typeface="Montserrat"/>
            </a:endParaRPr>
          </a:p>
        </p:txBody>
      </p:sp>
      <p:cxnSp>
        <p:nvCxnSpPr>
          <p:cNvPr id="993" name="Google Shape;993;p98"/>
          <p:cNvCxnSpPr/>
          <p:nvPr/>
        </p:nvCxnSpPr>
        <p:spPr>
          <a:xfrm>
            <a:off x="-13050" y="2301888"/>
            <a:ext cx="9170100" cy="18900"/>
          </a:xfrm>
          <a:prstGeom prst="straightConnector1">
            <a:avLst/>
          </a:prstGeom>
          <a:noFill/>
          <a:ln cap="flat" cmpd="sng" w="28575">
            <a:solidFill>
              <a:schemeClr val="dk2"/>
            </a:solidFill>
            <a:prstDash val="solid"/>
            <a:round/>
            <a:headEnd len="med" w="med" type="none"/>
            <a:tailEnd len="med" w="med" type="none"/>
          </a:ln>
        </p:spPr>
      </p:cxnSp>
      <p:sp>
        <p:nvSpPr>
          <p:cNvPr id="994" name="Google Shape;994;p98"/>
          <p:cNvSpPr txBox="1"/>
          <p:nvPr/>
        </p:nvSpPr>
        <p:spPr>
          <a:xfrm>
            <a:off x="0" y="1638850"/>
            <a:ext cx="907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Notice the similarity between ‘surprise’ and preferences (priors over outcomes)</a:t>
            </a:r>
            <a:endParaRPr sz="1800">
              <a:solidFill>
                <a:schemeClr val="dk2"/>
              </a:solidFill>
              <a:latin typeface="Montserrat"/>
              <a:ea typeface="Montserrat"/>
              <a:cs typeface="Montserrat"/>
              <a:sym typeface="Montserrat"/>
            </a:endParaRPr>
          </a:p>
        </p:txBody>
      </p:sp>
      <p:sp>
        <p:nvSpPr>
          <p:cNvPr id="995" name="Google Shape;995;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6" name="Google Shape;996;p98"/>
          <p:cNvPicPr preferRelativeResize="0"/>
          <p:nvPr/>
        </p:nvPicPr>
        <p:blipFill>
          <a:blip r:embed="rId3">
            <a:alphaModFix/>
          </a:blip>
          <a:stretch>
            <a:fillRect/>
          </a:stretch>
        </p:blipFill>
        <p:spPr>
          <a:xfrm>
            <a:off x="2561650" y="2518950"/>
            <a:ext cx="4531359" cy="246095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99"/>
          <p:cNvSpPr txBox="1"/>
          <p:nvPr>
            <p:ph type="ctrTitle"/>
          </p:nvPr>
        </p:nvSpPr>
        <p:spPr>
          <a:xfrm>
            <a:off x="163950" y="0"/>
            <a:ext cx="8816100" cy="59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80">
                <a:latin typeface="Montserrat"/>
                <a:ea typeface="Montserrat"/>
                <a:cs typeface="Montserrat"/>
                <a:sym typeface="Montserrat"/>
              </a:rPr>
              <a:t>ABC(DEFG)’s of Inference</a:t>
            </a:r>
            <a:endParaRPr sz="3280">
              <a:latin typeface="Montserrat"/>
              <a:ea typeface="Montserrat"/>
              <a:cs typeface="Montserrat"/>
              <a:sym typeface="Montserrat"/>
            </a:endParaRPr>
          </a:p>
        </p:txBody>
      </p:sp>
      <p:sp>
        <p:nvSpPr>
          <p:cNvPr id="1002" name="Google Shape;1002;p99"/>
          <p:cNvSpPr txBox="1"/>
          <p:nvPr/>
        </p:nvSpPr>
        <p:spPr>
          <a:xfrm>
            <a:off x="0" y="340925"/>
            <a:ext cx="434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2"/>
                </a:solidFill>
                <a:latin typeface="Montserrat"/>
                <a:ea typeface="Montserrat"/>
                <a:cs typeface="Montserrat"/>
                <a:sym typeface="Montserrat"/>
              </a:rPr>
              <a:t>“F”</a:t>
            </a:r>
            <a:r>
              <a:rPr lang="en" sz="1800">
                <a:solidFill>
                  <a:schemeClr val="dk2"/>
                </a:solidFill>
                <a:latin typeface="Montserrat"/>
                <a:ea typeface="Montserrat"/>
                <a:cs typeface="Montserrat"/>
                <a:sym typeface="Montserrat"/>
              </a:rPr>
              <a:t>: Variational free energy</a:t>
            </a:r>
            <a:endParaRPr sz="1800">
              <a:solidFill>
                <a:schemeClr val="dk2"/>
              </a:solidFill>
              <a:latin typeface="Montserrat"/>
              <a:ea typeface="Montserrat"/>
              <a:cs typeface="Montserrat"/>
              <a:sym typeface="Montserrat"/>
            </a:endParaRPr>
          </a:p>
        </p:txBody>
      </p:sp>
      <p:cxnSp>
        <p:nvCxnSpPr>
          <p:cNvPr id="1003" name="Google Shape;1003;p99"/>
          <p:cNvCxnSpPr/>
          <p:nvPr/>
        </p:nvCxnSpPr>
        <p:spPr>
          <a:xfrm>
            <a:off x="-13050" y="2301888"/>
            <a:ext cx="9170100" cy="18900"/>
          </a:xfrm>
          <a:prstGeom prst="straightConnector1">
            <a:avLst/>
          </a:prstGeom>
          <a:noFill/>
          <a:ln cap="flat" cmpd="sng" w="28575">
            <a:solidFill>
              <a:schemeClr val="dk2"/>
            </a:solidFill>
            <a:prstDash val="solid"/>
            <a:round/>
            <a:headEnd len="med" w="med" type="none"/>
            <a:tailEnd len="med" w="med" type="none"/>
          </a:ln>
        </p:spPr>
      </p:cxnSp>
      <p:sp>
        <p:nvSpPr>
          <p:cNvPr id="1004" name="Google Shape;1004;p99"/>
          <p:cNvSpPr txBox="1"/>
          <p:nvPr/>
        </p:nvSpPr>
        <p:spPr>
          <a:xfrm>
            <a:off x="0" y="1638850"/>
            <a:ext cx="907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Notice the similarity between ‘surprise’ and preferences (priors over outcomes)</a:t>
            </a:r>
            <a:endParaRPr sz="1800">
              <a:solidFill>
                <a:schemeClr val="dk2"/>
              </a:solidFill>
              <a:latin typeface="Montserrat"/>
              <a:ea typeface="Montserrat"/>
              <a:cs typeface="Montserrat"/>
              <a:sym typeface="Montserrat"/>
            </a:endParaRPr>
          </a:p>
        </p:txBody>
      </p:sp>
      <p:sp>
        <p:nvSpPr>
          <p:cNvPr id="1005" name="Google Shape;1005;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06" name="Google Shape;1006;p99"/>
          <p:cNvPicPr preferRelativeResize="0"/>
          <p:nvPr/>
        </p:nvPicPr>
        <p:blipFill>
          <a:blip r:embed="rId3">
            <a:alphaModFix/>
          </a:blip>
          <a:stretch>
            <a:fillRect/>
          </a:stretch>
        </p:blipFill>
        <p:spPr>
          <a:xfrm>
            <a:off x="4007225" y="2485325"/>
            <a:ext cx="3687032" cy="246095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00"/>
          <p:cNvSpPr txBox="1"/>
          <p:nvPr>
            <p:ph type="ctrTitle"/>
          </p:nvPr>
        </p:nvSpPr>
        <p:spPr>
          <a:xfrm>
            <a:off x="653325" y="0"/>
            <a:ext cx="8090700" cy="5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00">
                <a:latin typeface="Montserrat"/>
                <a:ea typeface="Montserrat"/>
                <a:cs typeface="Montserrat"/>
                <a:sym typeface="Montserrat"/>
              </a:rPr>
              <a:t>Single agent inference</a:t>
            </a:r>
            <a:endParaRPr sz="3200">
              <a:latin typeface="Montserrat"/>
              <a:ea typeface="Montserrat"/>
              <a:cs typeface="Montserrat"/>
              <a:sym typeface="Montserrat"/>
            </a:endParaRPr>
          </a:p>
        </p:txBody>
      </p:sp>
      <p:sp>
        <p:nvSpPr>
          <p:cNvPr id="1012" name="Google Shape;1012;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3" name="Google Shape;1013;p100"/>
          <p:cNvSpPr txBox="1"/>
          <p:nvPr/>
        </p:nvSpPr>
        <p:spPr>
          <a:xfrm>
            <a:off x="-74100" y="343700"/>
            <a:ext cx="3293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Now we can feed the agent a single observation and infer the approximate posterior Q(s) via free energy minimization.</a:t>
            </a:r>
            <a:endParaRPr sz="1800">
              <a:solidFill>
                <a:schemeClr val="dk2"/>
              </a:solidFill>
              <a:latin typeface="Montserrat"/>
              <a:ea typeface="Montserrat"/>
              <a:cs typeface="Montserrat"/>
              <a:sym typeface="Montserrat"/>
            </a:endParaRPr>
          </a:p>
        </p:txBody>
      </p:sp>
      <p:pic>
        <p:nvPicPr>
          <p:cNvPr id="1014" name="Google Shape;1014;p100"/>
          <p:cNvPicPr preferRelativeResize="0"/>
          <p:nvPr/>
        </p:nvPicPr>
        <p:blipFill>
          <a:blip r:embed="rId3">
            <a:alphaModFix/>
          </a:blip>
          <a:stretch>
            <a:fillRect/>
          </a:stretch>
        </p:blipFill>
        <p:spPr>
          <a:xfrm>
            <a:off x="4145625" y="1147875"/>
            <a:ext cx="4598399" cy="1210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01"/>
          <p:cNvSpPr txBox="1"/>
          <p:nvPr>
            <p:ph type="ctrTitle"/>
          </p:nvPr>
        </p:nvSpPr>
        <p:spPr>
          <a:xfrm>
            <a:off x="653325" y="0"/>
            <a:ext cx="8090700" cy="5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00">
                <a:latin typeface="Montserrat"/>
                <a:ea typeface="Montserrat"/>
                <a:cs typeface="Montserrat"/>
                <a:sym typeface="Montserrat"/>
              </a:rPr>
              <a:t>Single agent inference</a:t>
            </a:r>
            <a:endParaRPr sz="3200">
              <a:latin typeface="Montserrat"/>
              <a:ea typeface="Montserrat"/>
              <a:cs typeface="Montserrat"/>
              <a:sym typeface="Montserrat"/>
            </a:endParaRPr>
          </a:p>
        </p:txBody>
      </p:sp>
      <p:sp>
        <p:nvSpPr>
          <p:cNvPr id="1020" name="Google Shape;1020;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1" name="Google Shape;1021;p101"/>
          <p:cNvPicPr preferRelativeResize="0"/>
          <p:nvPr/>
        </p:nvPicPr>
        <p:blipFill>
          <a:blip r:embed="rId3">
            <a:alphaModFix/>
          </a:blip>
          <a:stretch>
            <a:fillRect/>
          </a:stretch>
        </p:blipFill>
        <p:spPr>
          <a:xfrm>
            <a:off x="152400" y="443175"/>
            <a:ext cx="8839200" cy="28106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ctrTitle"/>
          </p:nvPr>
        </p:nvSpPr>
        <p:spPr>
          <a:xfrm>
            <a:off x="205950" y="0"/>
            <a:ext cx="9144000" cy="5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00">
                <a:latin typeface="Montserrat"/>
                <a:ea typeface="Montserrat"/>
                <a:cs typeface="Montserrat"/>
                <a:sym typeface="Montserrat"/>
              </a:rPr>
              <a:t>Agent-based Modeling: Some Pragmatic Guidelines</a:t>
            </a:r>
            <a:endParaRPr sz="2500">
              <a:latin typeface="Montserrat"/>
              <a:ea typeface="Montserrat"/>
              <a:cs typeface="Montserrat"/>
              <a:sym typeface="Montserrat"/>
            </a:endParaRPr>
          </a:p>
        </p:txBody>
      </p:sp>
      <p:sp>
        <p:nvSpPr>
          <p:cNvPr id="119" name="Google Shape;119;p21"/>
          <p:cNvSpPr txBox="1"/>
          <p:nvPr>
            <p:ph idx="1" type="subTitle"/>
          </p:nvPr>
        </p:nvSpPr>
        <p:spPr>
          <a:xfrm>
            <a:off x="132375" y="2243125"/>
            <a:ext cx="8717700" cy="2580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700">
                <a:latin typeface="Montserrat"/>
                <a:ea typeface="Montserrat"/>
                <a:cs typeface="Montserrat"/>
                <a:sym typeface="Montserrat"/>
              </a:rPr>
              <a:t>“Everything must be made as simple as possible, but no simpler.”  </a:t>
            </a:r>
            <a:endParaRPr sz="17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018"/>
              <a:buFont typeface="Arial"/>
              <a:buNone/>
            </a:pPr>
            <a:r>
              <a:rPr lang="en" sz="1700">
                <a:latin typeface="Montserrat"/>
                <a:ea typeface="Montserrat"/>
                <a:cs typeface="Montserrat"/>
                <a:sym typeface="Montserrat"/>
              </a:rPr>
              <a:t>- Albert Einstein (purportedly)</a:t>
            </a:r>
            <a:endParaRPr sz="17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018"/>
              <a:buFont typeface="Arial"/>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SzPts val="1100"/>
              <a:buNone/>
            </a:pPr>
            <a:r>
              <a:rPr lang="en" sz="1700">
                <a:latin typeface="Montserrat"/>
                <a:ea typeface="Montserrat"/>
                <a:cs typeface="Montserrat"/>
                <a:sym typeface="Montserrat"/>
              </a:rPr>
              <a:t>“All models are approximations. Assumptions, whether implied or clearly stated, are never exactly true. </a:t>
            </a:r>
            <a:r>
              <a:rPr i="1" lang="en" sz="1700">
                <a:latin typeface="Montserrat"/>
                <a:ea typeface="Montserrat"/>
                <a:cs typeface="Montserrat"/>
                <a:sym typeface="Montserrat"/>
              </a:rPr>
              <a:t>All models are wrong, but some models are useful. </a:t>
            </a:r>
            <a:r>
              <a:rPr lang="en" sz="1700">
                <a:latin typeface="Montserrat"/>
                <a:ea typeface="Montserrat"/>
                <a:cs typeface="Montserrat"/>
                <a:sym typeface="Montserrat"/>
              </a:rPr>
              <a:t>So the question you need to ask is not ‘Is the model true?’ (it never is) but ‘Is the model good enough for this particular application?”       </a:t>
            </a:r>
            <a:endParaRPr sz="17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700">
                <a:latin typeface="Montserrat"/>
                <a:ea typeface="Montserrat"/>
                <a:cs typeface="Montserrat"/>
                <a:sym typeface="Montserrat"/>
              </a:rPr>
              <a:t>- statistician George E. P. Box</a:t>
            </a:r>
            <a:endParaRPr sz="17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SzPts val="1100"/>
              <a:buNone/>
            </a:pPr>
            <a:r>
              <a:rPr lang="en" sz="1700">
                <a:latin typeface="Montserrat"/>
                <a:ea typeface="Montserrat"/>
                <a:cs typeface="Montserrat"/>
                <a:sym typeface="Montserrat"/>
              </a:rPr>
              <a:t>“A map is </a:t>
            </a:r>
            <a:r>
              <a:rPr i="1" lang="en" sz="1700">
                <a:latin typeface="Montserrat"/>
                <a:ea typeface="Montserrat"/>
                <a:cs typeface="Montserrat"/>
                <a:sym typeface="Montserrat"/>
              </a:rPr>
              <a:t>not </a:t>
            </a:r>
            <a:r>
              <a:rPr lang="en" sz="1700">
                <a:latin typeface="Montserrat"/>
                <a:ea typeface="Montserrat"/>
                <a:cs typeface="Montserrat"/>
                <a:sym typeface="Montserrat"/>
              </a:rPr>
              <a:t>the territory it represents, but, if correct, it has a </a:t>
            </a:r>
            <a:r>
              <a:rPr i="1" lang="en" sz="1700">
                <a:latin typeface="Montserrat"/>
                <a:ea typeface="Montserrat"/>
                <a:cs typeface="Montserrat"/>
                <a:sym typeface="Montserrat"/>
              </a:rPr>
              <a:t>similar structure </a:t>
            </a:r>
            <a:r>
              <a:rPr lang="en" sz="1700">
                <a:latin typeface="Montserrat"/>
                <a:ea typeface="Montserrat"/>
                <a:cs typeface="Montserrat"/>
                <a:sym typeface="Montserrat"/>
              </a:rPr>
              <a:t>to the territory, which accounts for its usefulness.”     </a:t>
            </a:r>
            <a:endParaRPr sz="17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rPr lang="en" sz="1700">
                <a:latin typeface="Montserrat"/>
                <a:ea typeface="Montserrat"/>
                <a:cs typeface="Montserrat"/>
                <a:sym typeface="Montserrat"/>
              </a:rPr>
              <a:t>- general semanticist Alfred Korzybski</a:t>
            </a:r>
            <a:endParaRPr sz="1700">
              <a:latin typeface="Montserrat"/>
              <a:ea typeface="Montserrat"/>
              <a:cs typeface="Montserrat"/>
              <a:sym typeface="Montserrat"/>
            </a:endParaRPr>
          </a:p>
          <a:p>
            <a:pPr indent="0" lvl="0" marL="0" rtl="0" algn="l">
              <a:lnSpc>
                <a:spcPct val="80000"/>
              </a:lnSpc>
              <a:spcBef>
                <a:spcPts val="0"/>
              </a:spcBef>
              <a:spcAft>
                <a:spcPts val="0"/>
              </a:spcAft>
              <a:buClr>
                <a:schemeClr val="dk1"/>
              </a:buClr>
              <a:buSzPts val="1100"/>
              <a:buFont typeface="Arial"/>
              <a:buNone/>
            </a:pPr>
            <a:r>
              <a:t/>
            </a:r>
            <a:endParaRPr sz="1700">
              <a:latin typeface="Montserrat"/>
              <a:ea typeface="Montserrat"/>
              <a:cs typeface="Montserrat"/>
              <a:sym typeface="Montserrat"/>
            </a:endParaRPr>
          </a:p>
          <a:p>
            <a:pPr indent="0" lvl="0" marL="0" rtl="0" algn="l">
              <a:lnSpc>
                <a:spcPct val="80000"/>
              </a:lnSpc>
              <a:spcBef>
                <a:spcPts val="0"/>
              </a:spcBef>
              <a:spcAft>
                <a:spcPts val="0"/>
              </a:spcAft>
              <a:buSzPts val="1018"/>
              <a:buNone/>
            </a:pPr>
            <a:r>
              <a:t/>
            </a:r>
            <a:endParaRPr sz="1700">
              <a:latin typeface="Montserrat"/>
              <a:ea typeface="Montserrat"/>
              <a:cs typeface="Montserrat"/>
              <a:sym typeface="Montserrat"/>
            </a:endParaRPr>
          </a:p>
        </p:txBody>
      </p:sp>
      <p:sp>
        <p:nvSpPr>
          <p:cNvPr id="120" name="Google Shape;120;p21"/>
          <p:cNvSpPr txBox="1"/>
          <p:nvPr>
            <p:ph idx="1" type="subTitle"/>
          </p:nvPr>
        </p:nvSpPr>
        <p:spPr>
          <a:xfrm>
            <a:off x="0" y="750125"/>
            <a:ext cx="1113900" cy="1339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21" name="Google Shape;12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600"/>
              <a:t>‹#›</a:t>
            </a:fld>
            <a:endParaRPr b="1" sz="1600">
              <a:latin typeface="Montserrat"/>
              <a:ea typeface="Montserrat"/>
              <a:cs typeface="Montserrat"/>
              <a:sym typeface="Montserrat"/>
            </a:endParaRPr>
          </a:p>
        </p:txBody>
      </p:sp>
      <p:pic>
        <p:nvPicPr>
          <p:cNvPr id="122" name="Google Shape;122;p21"/>
          <p:cNvPicPr preferRelativeResize="0"/>
          <p:nvPr/>
        </p:nvPicPr>
        <p:blipFill>
          <a:blip r:embed="rId3">
            <a:alphaModFix/>
          </a:blip>
          <a:stretch>
            <a:fillRect/>
          </a:stretch>
        </p:blipFill>
        <p:spPr>
          <a:xfrm>
            <a:off x="1113963" y="616622"/>
            <a:ext cx="6754524" cy="1690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02"/>
          <p:cNvSpPr txBox="1"/>
          <p:nvPr>
            <p:ph type="ctrTitle"/>
          </p:nvPr>
        </p:nvSpPr>
        <p:spPr>
          <a:xfrm>
            <a:off x="2792700" y="0"/>
            <a:ext cx="3558600" cy="79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References</a:t>
            </a:r>
            <a:endParaRPr>
              <a:latin typeface="Montserrat"/>
              <a:ea typeface="Montserrat"/>
              <a:cs typeface="Montserrat"/>
              <a:sym typeface="Montserrat"/>
            </a:endParaRPr>
          </a:p>
        </p:txBody>
      </p:sp>
      <p:sp>
        <p:nvSpPr>
          <p:cNvPr id="1027" name="Google Shape;1027;p102"/>
          <p:cNvSpPr txBox="1"/>
          <p:nvPr>
            <p:ph idx="1" type="subTitle"/>
          </p:nvPr>
        </p:nvSpPr>
        <p:spPr>
          <a:xfrm>
            <a:off x="5458075" y="544525"/>
            <a:ext cx="3558600" cy="4377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028" name="Google Shape;1028;p102"/>
          <p:cNvSpPr txBox="1"/>
          <p:nvPr>
            <p:ph idx="1" type="subTitle"/>
          </p:nvPr>
        </p:nvSpPr>
        <p:spPr>
          <a:xfrm>
            <a:off x="764250" y="4354975"/>
            <a:ext cx="3558600" cy="631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lang="en" sz="1595">
                <a:latin typeface="Montserrat"/>
                <a:ea typeface="Montserrat"/>
                <a:cs typeface="Montserrat"/>
                <a:sym typeface="Montserrat"/>
              </a:rPr>
              <a:t>—--</a:t>
            </a:r>
            <a:endParaRPr sz="1595">
              <a:latin typeface="Montserrat"/>
              <a:ea typeface="Montserrat"/>
              <a:cs typeface="Montserrat"/>
              <a:sym typeface="Montserrat"/>
            </a:endParaRPr>
          </a:p>
        </p:txBody>
      </p:sp>
      <p:sp>
        <p:nvSpPr>
          <p:cNvPr id="1029" name="Google Shape;1029;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0" name="Google Shape;1030;p102"/>
          <p:cNvSpPr txBox="1"/>
          <p:nvPr/>
        </p:nvSpPr>
        <p:spPr>
          <a:xfrm>
            <a:off x="577800" y="792600"/>
            <a:ext cx="602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rPr>
              <a:t>See speaker notes</a:t>
            </a:r>
            <a:endParaRPr i="1"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